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9144000" cy="5143500" type="screen16x9"/>
  <p:notesSz cx="6858000" cy="9144000"/>
  <p:embeddedFontLst>
    <p:embeddedFont>
      <p:font typeface="Barlow" panose="00000500000000000000" pitchFamily="2" charset="0"/>
      <p:regular r:id="rId15"/>
      <p:bold r:id="rId16"/>
      <p:italic r:id="rId17"/>
      <p:boldItalic r:id="rId18"/>
    </p:embeddedFont>
    <p:embeddedFont>
      <p:font typeface="Barlow ExtraLight" panose="00000300000000000000" pitchFamily="2" charset="0"/>
      <p:regular r:id="rId19"/>
      <p:bold r:id="rId20"/>
      <p:italic r:id="rId21"/>
      <p:boldItalic r:id="rId22"/>
    </p:embeddedFont>
    <p:embeddedFont>
      <p:font typeface="Barlow Light" panose="00000400000000000000" pitchFamily="2" charset="0"/>
      <p:regular r:id="rId23"/>
      <p:bold r:id="rId24"/>
      <p:italic r:id="rId25"/>
      <p:boldItalic r:id="rId26"/>
    </p:embeddedFont>
    <p:embeddedFont>
      <p:font typeface="Barlow Medium" panose="00000600000000000000" pitchFamily="2" charset="0"/>
      <p:regular r:id="rId27"/>
      <p:bold r:id="rId28"/>
      <p:italic r:id="rId29"/>
      <p:boldItalic r:id="rId30"/>
    </p:embeddedFont>
    <p:embeddedFont>
      <p:font typeface="Hepta Slab" panose="020B0604020202020204" charset="0"/>
      <p:regular r:id="rId31"/>
      <p:bold r:id="rId32"/>
    </p:embeddedFont>
    <p:embeddedFont>
      <p:font typeface="Hepta Slab Light" panose="020B0604020202020204" charset="0"/>
      <p:regular r:id="rId33"/>
      <p:bold r:id="rId34"/>
    </p:embeddedFont>
    <p:embeddedFont>
      <p:font typeface="Hepta Slab Medium"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22" y="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1aae3ee54c_0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1aae3ee54c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1aae3ee54c_0_1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1aae3ee54c_0_1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1aae3ee54c_0_2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1aae3ee54c_0_2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1aae3ee54c_0_1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1aae3ee54c_0_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1aae3ee54c_0_1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1aae3ee54c_0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1aae3ee54c_0_1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1aae3ee54c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1aae3ee54c_0_1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1aae3ee54c_0_1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1aae3ee54c_0_1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1aae3ee54c_0_1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1aae3ee54c_0_2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1aae3ee54c_0_2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31aae3ee54c_0_2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31aae3ee54c_0_2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1aae3ee54c_0_1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1aae3ee54c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2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9" name="Google Shape;99;p2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0" name="Google Shape;100;p2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1" name="Google Shape;101;p2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2" name="Google Shape;102;p2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3" name="Google Shape;103;p2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07" name="Google Shape;107;p26"/>
          <p:cNvSpPr>
            <a:spLocks noGrp="1"/>
          </p:cNvSpPr>
          <p:nvPr>
            <p:ph type="pic" idx="2"/>
          </p:nvPr>
        </p:nvSpPr>
        <p:spPr>
          <a:xfrm>
            <a:off x="4992024" y="1152775"/>
            <a:ext cx="3840300" cy="3416400"/>
          </a:xfrm>
          <a:prstGeom prst="rect">
            <a:avLst/>
          </a:prstGeom>
          <a:noFill/>
          <a:ln>
            <a:noFill/>
          </a:ln>
        </p:spPr>
      </p:sp>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09"/>
        <p:cNvGrpSpPr/>
        <p:nvPr/>
      </p:nvGrpSpPr>
      <p:grpSpPr>
        <a:xfrm>
          <a:off x="0" y="0"/>
          <a:ext cx="0" cy="0"/>
          <a:chOff x="0" y="0"/>
          <a:chExt cx="0" cy="0"/>
        </a:xfrm>
      </p:grpSpPr>
      <p:sp>
        <p:nvSpPr>
          <p:cNvPr id="110" name="Google Shape;11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2" name="Google Shape;112;p2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3" name="Google Shape;113;p2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4" name="Google Shape;114;p2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5" name="Google Shape;115;p2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16"/>
        <p:cNvGrpSpPr/>
        <p:nvPr/>
      </p:nvGrpSpPr>
      <p:grpSpPr>
        <a:xfrm>
          <a:off x="0" y="0"/>
          <a:ext cx="0" cy="0"/>
          <a:chOff x="0" y="0"/>
          <a:chExt cx="0" cy="0"/>
        </a:xfrm>
      </p:grpSpPr>
      <p:sp>
        <p:nvSpPr>
          <p:cNvPr id="117" name="Google Shape;11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2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9" name="Google Shape;119;p2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0" name="Google Shape;120;p2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1" name="Google Shape;121;p2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22" name="Google Shape;122;p2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3" name="Google Shape;123;p2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4" name="Google Shape;124;p2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25"/>
        <p:cNvGrpSpPr/>
        <p:nvPr/>
      </p:nvGrpSpPr>
      <p:grpSpPr>
        <a:xfrm>
          <a:off x="0" y="0"/>
          <a:ext cx="0" cy="0"/>
          <a:chOff x="0" y="0"/>
          <a:chExt cx="0" cy="0"/>
        </a:xfrm>
      </p:grpSpPr>
      <p:sp>
        <p:nvSpPr>
          <p:cNvPr id="126" name="Google Shape;12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2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8" name="Google Shape;128;p2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9" name="Google Shape;129;p2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0" name="Google Shape;130;p2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1" name="Google Shape;131;p2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32" name="Google Shape;132;p2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3" name="Google Shape;133;p2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4" name="Google Shape;134;p2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5" name="Google Shape;135;p2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3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40"/>
        <p:cNvGrpSpPr/>
        <p:nvPr/>
      </p:nvGrpSpPr>
      <p:grpSpPr>
        <a:xfrm>
          <a:off x="0" y="0"/>
          <a:ext cx="0" cy="0"/>
          <a:chOff x="0" y="0"/>
          <a:chExt cx="0" cy="0"/>
        </a:xfrm>
      </p:grpSpPr>
      <p:sp>
        <p:nvSpPr>
          <p:cNvPr id="141" name="Google Shape;141;p3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2" name="Google Shape;142;p31"/>
          <p:cNvSpPr>
            <a:spLocks noGrp="1"/>
          </p:cNvSpPr>
          <p:nvPr>
            <p:ph type="pic" idx="2"/>
          </p:nvPr>
        </p:nvSpPr>
        <p:spPr>
          <a:xfrm>
            <a:off x="4804825" y="1133300"/>
            <a:ext cx="4027500" cy="2392800"/>
          </a:xfrm>
          <a:prstGeom prst="rect">
            <a:avLst/>
          </a:prstGeom>
          <a:noFill/>
          <a:ln>
            <a:noFill/>
          </a:ln>
        </p:spPr>
      </p:sp>
      <p:sp>
        <p:nvSpPr>
          <p:cNvPr id="143" name="Google Shape;143;p31"/>
          <p:cNvSpPr>
            <a:spLocks noGrp="1"/>
          </p:cNvSpPr>
          <p:nvPr>
            <p:ph type="pic" idx="3"/>
          </p:nvPr>
        </p:nvSpPr>
        <p:spPr>
          <a:xfrm>
            <a:off x="311725" y="1133300"/>
            <a:ext cx="4027500" cy="2392800"/>
          </a:xfrm>
          <a:prstGeom prst="rect">
            <a:avLst/>
          </a:prstGeom>
          <a:noFill/>
          <a:ln>
            <a:noFill/>
          </a:ln>
        </p:spPr>
      </p:sp>
      <p:sp>
        <p:nvSpPr>
          <p:cNvPr id="144" name="Google Shape;144;p3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5" name="Google Shape;14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48" name="Google Shape;148;p3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49"/>
        <p:cNvGrpSpPr/>
        <p:nvPr/>
      </p:nvGrpSpPr>
      <p:grpSpPr>
        <a:xfrm>
          <a:off x="0" y="0"/>
          <a:ext cx="0" cy="0"/>
          <a:chOff x="0" y="0"/>
          <a:chExt cx="0" cy="0"/>
        </a:xfrm>
      </p:grpSpPr>
      <p:sp>
        <p:nvSpPr>
          <p:cNvPr id="150" name="Google Shape;150;p3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1" name="Google Shape;151;p32"/>
          <p:cNvSpPr>
            <a:spLocks noGrp="1"/>
          </p:cNvSpPr>
          <p:nvPr>
            <p:ph type="pic" idx="2"/>
          </p:nvPr>
        </p:nvSpPr>
        <p:spPr>
          <a:xfrm>
            <a:off x="6205225" y="1128325"/>
            <a:ext cx="2627100" cy="2273100"/>
          </a:xfrm>
          <a:prstGeom prst="rect">
            <a:avLst/>
          </a:prstGeom>
          <a:noFill/>
          <a:ln>
            <a:noFill/>
          </a:ln>
        </p:spPr>
      </p:sp>
      <p:sp>
        <p:nvSpPr>
          <p:cNvPr id="152" name="Google Shape;152;p32"/>
          <p:cNvSpPr>
            <a:spLocks noGrp="1"/>
          </p:cNvSpPr>
          <p:nvPr>
            <p:ph type="pic" idx="3"/>
          </p:nvPr>
        </p:nvSpPr>
        <p:spPr>
          <a:xfrm>
            <a:off x="311725" y="1128325"/>
            <a:ext cx="2627100" cy="2273100"/>
          </a:xfrm>
          <a:prstGeom prst="rect">
            <a:avLst/>
          </a:prstGeom>
          <a:noFill/>
          <a:ln>
            <a:noFill/>
          </a:ln>
        </p:spPr>
      </p:sp>
      <p:sp>
        <p:nvSpPr>
          <p:cNvPr id="153" name="Google Shape;153;p3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4" name="Google Shape;154;p32"/>
          <p:cNvSpPr>
            <a:spLocks noGrp="1"/>
          </p:cNvSpPr>
          <p:nvPr>
            <p:ph type="pic" idx="5"/>
          </p:nvPr>
        </p:nvSpPr>
        <p:spPr>
          <a:xfrm>
            <a:off x="3255250" y="1128325"/>
            <a:ext cx="2627100" cy="2273100"/>
          </a:xfrm>
          <a:prstGeom prst="rect">
            <a:avLst/>
          </a:prstGeom>
          <a:noFill/>
          <a:ln>
            <a:noFill/>
          </a:ln>
        </p:spPr>
      </p:sp>
      <p:sp>
        <p:nvSpPr>
          <p:cNvPr id="155" name="Google Shape;155;p3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6" name="Google Shape;15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59" name="Google Shape;159;p3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0" name="Google Shape;160;p3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61"/>
        <p:cNvGrpSpPr/>
        <p:nvPr/>
      </p:nvGrpSpPr>
      <p:grpSpPr>
        <a:xfrm>
          <a:off x="0" y="0"/>
          <a:ext cx="0" cy="0"/>
          <a:chOff x="0" y="0"/>
          <a:chExt cx="0" cy="0"/>
        </a:xfrm>
      </p:grpSpPr>
      <p:sp>
        <p:nvSpPr>
          <p:cNvPr id="162" name="Google Shape;162;p33"/>
          <p:cNvSpPr>
            <a:spLocks noGrp="1"/>
          </p:cNvSpPr>
          <p:nvPr>
            <p:ph type="pic" idx="2"/>
          </p:nvPr>
        </p:nvSpPr>
        <p:spPr>
          <a:xfrm>
            <a:off x="311700" y="445025"/>
            <a:ext cx="8520600" cy="4218300"/>
          </a:xfrm>
          <a:prstGeom prst="rect">
            <a:avLst/>
          </a:prstGeom>
          <a:noFill/>
          <a:ln>
            <a:noFill/>
          </a:ln>
        </p:spPr>
      </p:sp>
      <p:sp>
        <p:nvSpPr>
          <p:cNvPr id="163" name="Google Shape;16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34"/>
          <p:cNvSpPr>
            <a:spLocks noGrp="1"/>
          </p:cNvSpPr>
          <p:nvPr>
            <p:ph type="pic" idx="2"/>
          </p:nvPr>
        </p:nvSpPr>
        <p:spPr>
          <a:xfrm>
            <a:off x="3389600" y="118913"/>
            <a:ext cx="1643700" cy="1535100"/>
          </a:xfrm>
          <a:prstGeom prst="rect">
            <a:avLst/>
          </a:prstGeom>
          <a:noFill/>
          <a:ln>
            <a:noFill/>
          </a:ln>
        </p:spPr>
      </p:sp>
      <p:sp>
        <p:nvSpPr>
          <p:cNvPr id="167" name="Google Shape;167;p34"/>
          <p:cNvSpPr>
            <a:spLocks noGrp="1"/>
          </p:cNvSpPr>
          <p:nvPr>
            <p:ph type="pic" idx="3"/>
          </p:nvPr>
        </p:nvSpPr>
        <p:spPr>
          <a:xfrm>
            <a:off x="5195935" y="118913"/>
            <a:ext cx="1643700" cy="1535100"/>
          </a:xfrm>
          <a:prstGeom prst="rect">
            <a:avLst/>
          </a:prstGeom>
          <a:noFill/>
          <a:ln>
            <a:noFill/>
          </a:ln>
        </p:spPr>
      </p:sp>
      <p:sp>
        <p:nvSpPr>
          <p:cNvPr id="168" name="Google Shape;168;p34"/>
          <p:cNvSpPr>
            <a:spLocks noGrp="1"/>
          </p:cNvSpPr>
          <p:nvPr>
            <p:ph type="pic" idx="4"/>
          </p:nvPr>
        </p:nvSpPr>
        <p:spPr>
          <a:xfrm>
            <a:off x="7002270" y="118913"/>
            <a:ext cx="1643700" cy="1535100"/>
          </a:xfrm>
          <a:prstGeom prst="rect">
            <a:avLst/>
          </a:prstGeom>
          <a:noFill/>
          <a:ln>
            <a:noFill/>
          </a:ln>
        </p:spPr>
      </p:sp>
      <p:sp>
        <p:nvSpPr>
          <p:cNvPr id="169" name="Google Shape;169;p34"/>
          <p:cNvSpPr>
            <a:spLocks noGrp="1"/>
          </p:cNvSpPr>
          <p:nvPr>
            <p:ph type="pic" idx="5"/>
          </p:nvPr>
        </p:nvSpPr>
        <p:spPr>
          <a:xfrm>
            <a:off x="3389588" y="1804212"/>
            <a:ext cx="1643700" cy="1535100"/>
          </a:xfrm>
          <a:prstGeom prst="rect">
            <a:avLst/>
          </a:prstGeom>
          <a:noFill/>
          <a:ln>
            <a:noFill/>
          </a:ln>
        </p:spPr>
      </p:sp>
      <p:sp>
        <p:nvSpPr>
          <p:cNvPr id="170" name="Google Shape;170;p34"/>
          <p:cNvSpPr>
            <a:spLocks noGrp="1"/>
          </p:cNvSpPr>
          <p:nvPr>
            <p:ph type="pic" idx="6"/>
          </p:nvPr>
        </p:nvSpPr>
        <p:spPr>
          <a:xfrm>
            <a:off x="5195922" y="1804212"/>
            <a:ext cx="1643700" cy="1535100"/>
          </a:xfrm>
          <a:prstGeom prst="rect">
            <a:avLst/>
          </a:prstGeom>
          <a:noFill/>
          <a:ln>
            <a:noFill/>
          </a:ln>
        </p:spPr>
      </p:sp>
      <p:sp>
        <p:nvSpPr>
          <p:cNvPr id="171" name="Google Shape;171;p34"/>
          <p:cNvSpPr>
            <a:spLocks noGrp="1"/>
          </p:cNvSpPr>
          <p:nvPr>
            <p:ph type="pic" idx="7"/>
          </p:nvPr>
        </p:nvSpPr>
        <p:spPr>
          <a:xfrm>
            <a:off x="7002257" y="1804212"/>
            <a:ext cx="1643700" cy="1535100"/>
          </a:xfrm>
          <a:prstGeom prst="rect">
            <a:avLst/>
          </a:prstGeom>
          <a:noFill/>
          <a:ln>
            <a:noFill/>
          </a:ln>
        </p:spPr>
      </p:sp>
      <p:sp>
        <p:nvSpPr>
          <p:cNvPr id="172" name="Google Shape;172;p3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4"/>
          <p:cNvSpPr>
            <a:spLocks noGrp="1"/>
          </p:cNvSpPr>
          <p:nvPr>
            <p:ph type="pic" idx="8"/>
          </p:nvPr>
        </p:nvSpPr>
        <p:spPr>
          <a:xfrm>
            <a:off x="3389588" y="3489487"/>
            <a:ext cx="1643700" cy="1535100"/>
          </a:xfrm>
          <a:prstGeom prst="rect">
            <a:avLst/>
          </a:prstGeom>
          <a:noFill/>
          <a:ln>
            <a:noFill/>
          </a:ln>
        </p:spPr>
      </p:sp>
      <p:sp>
        <p:nvSpPr>
          <p:cNvPr id="174" name="Google Shape;174;p34"/>
          <p:cNvSpPr>
            <a:spLocks noGrp="1"/>
          </p:cNvSpPr>
          <p:nvPr>
            <p:ph type="pic" idx="9"/>
          </p:nvPr>
        </p:nvSpPr>
        <p:spPr>
          <a:xfrm>
            <a:off x="5195922" y="3489487"/>
            <a:ext cx="1643700" cy="1535100"/>
          </a:xfrm>
          <a:prstGeom prst="rect">
            <a:avLst/>
          </a:prstGeom>
          <a:noFill/>
          <a:ln>
            <a:noFill/>
          </a:ln>
        </p:spPr>
      </p:sp>
      <p:sp>
        <p:nvSpPr>
          <p:cNvPr id="175" name="Google Shape;175;p3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78" name="Google Shape;178;p3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79" name="Google Shape;179;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6"/>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83" name="Google Shape;183;p36"/>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84" name="Google Shape;18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85"/>
        <p:cNvGrpSpPr/>
        <p:nvPr/>
      </p:nvGrpSpPr>
      <p:grpSpPr>
        <a:xfrm>
          <a:off x="0" y="0"/>
          <a:ext cx="0" cy="0"/>
          <a:chOff x="0" y="0"/>
          <a:chExt cx="0" cy="0"/>
        </a:xfrm>
      </p:grpSpPr>
      <p:sp>
        <p:nvSpPr>
          <p:cNvPr id="186" name="Google Shape;186;p37"/>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87" name="Google Shape;187;p37"/>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88" name="Google Shape;188;p37"/>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89" name="Google Shape;189;p37"/>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0" name="Google Shape;190;p37"/>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1" name="Google Shape;191;p37"/>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2" name="Google Shape;192;p37"/>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3" name="Google Shape;193;p37"/>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4" name="Google Shape;194;p37"/>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5" name="Google Shape;195;p37"/>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6" name="Google Shape;196;p37"/>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7" name="Google Shape;197;p37"/>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8" name="Google Shape;198;p37"/>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7"/>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0" name="Google Shape;200;p37"/>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1" name="Google Shape;201;p37"/>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2" name="Google Shape;202;p37"/>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3" name="Google Shape;203;p37"/>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4" name="Google Shape;204;p37"/>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5" name="Google Shape;205;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09" name="Google Shape;209;p38"/>
          <p:cNvSpPr>
            <a:spLocks noGrp="1"/>
          </p:cNvSpPr>
          <p:nvPr>
            <p:ph type="pic" idx="2"/>
          </p:nvPr>
        </p:nvSpPr>
        <p:spPr>
          <a:xfrm>
            <a:off x="3915225" y="1631250"/>
            <a:ext cx="4441200" cy="3009900"/>
          </a:xfrm>
          <a:prstGeom prst="roundRect">
            <a:avLst>
              <a:gd name="adj" fmla="val 16667"/>
            </a:avLst>
          </a:prstGeom>
          <a:noFill/>
          <a:ln>
            <a:noFill/>
          </a:ln>
        </p:spPr>
      </p:sp>
      <p:sp>
        <p:nvSpPr>
          <p:cNvPr id="210" name="Google Shape;210;p38"/>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1" name="Google Shape;211;p38"/>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2" name="Google Shape;212;p3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9"/>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6" name="Google Shape;216;p39"/>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7" name="Google Shape;217;p39"/>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8" name="Google Shape;218;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19"/>
        <p:cNvGrpSpPr/>
        <p:nvPr/>
      </p:nvGrpSpPr>
      <p:grpSpPr>
        <a:xfrm>
          <a:off x="0" y="0"/>
          <a:ext cx="0" cy="0"/>
          <a:chOff x="0" y="0"/>
          <a:chExt cx="0" cy="0"/>
        </a:xfrm>
      </p:grpSpPr>
      <p:sp>
        <p:nvSpPr>
          <p:cNvPr id="220" name="Google Shape;220;p40"/>
          <p:cNvSpPr>
            <a:spLocks noGrp="1"/>
          </p:cNvSpPr>
          <p:nvPr>
            <p:ph type="pic" idx="2"/>
          </p:nvPr>
        </p:nvSpPr>
        <p:spPr>
          <a:xfrm>
            <a:off x="791150" y="522900"/>
            <a:ext cx="1294800" cy="1918500"/>
          </a:xfrm>
          <a:prstGeom prst="rect">
            <a:avLst/>
          </a:prstGeom>
          <a:noFill/>
          <a:ln>
            <a:noFill/>
          </a:ln>
        </p:spPr>
      </p:sp>
      <p:sp>
        <p:nvSpPr>
          <p:cNvPr id="221" name="Google Shape;221;p40"/>
          <p:cNvSpPr>
            <a:spLocks noGrp="1"/>
          </p:cNvSpPr>
          <p:nvPr>
            <p:ph type="pic" idx="3"/>
          </p:nvPr>
        </p:nvSpPr>
        <p:spPr>
          <a:xfrm>
            <a:off x="2355375" y="522900"/>
            <a:ext cx="1294800" cy="1918500"/>
          </a:xfrm>
          <a:prstGeom prst="rect">
            <a:avLst/>
          </a:prstGeom>
          <a:noFill/>
          <a:ln>
            <a:noFill/>
          </a:ln>
        </p:spPr>
      </p:sp>
      <p:sp>
        <p:nvSpPr>
          <p:cNvPr id="222" name="Google Shape;222;p40"/>
          <p:cNvSpPr>
            <a:spLocks noGrp="1"/>
          </p:cNvSpPr>
          <p:nvPr>
            <p:ph type="pic" idx="4"/>
          </p:nvPr>
        </p:nvSpPr>
        <p:spPr>
          <a:xfrm>
            <a:off x="3921313" y="522900"/>
            <a:ext cx="1294800" cy="1918500"/>
          </a:xfrm>
          <a:prstGeom prst="rect">
            <a:avLst/>
          </a:prstGeom>
          <a:noFill/>
          <a:ln>
            <a:noFill/>
          </a:ln>
        </p:spPr>
      </p:sp>
      <p:sp>
        <p:nvSpPr>
          <p:cNvPr id="223" name="Google Shape;223;p40"/>
          <p:cNvSpPr>
            <a:spLocks noGrp="1"/>
          </p:cNvSpPr>
          <p:nvPr>
            <p:ph type="pic" idx="5"/>
          </p:nvPr>
        </p:nvSpPr>
        <p:spPr>
          <a:xfrm>
            <a:off x="5491588" y="522900"/>
            <a:ext cx="1294800" cy="1918500"/>
          </a:xfrm>
          <a:prstGeom prst="rect">
            <a:avLst/>
          </a:prstGeom>
          <a:noFill/>
          <a:ln>
            <a:noFill/>
          </a:ln>
        </p:spPr>
      </p:sp>
      <p:sp>
        <p:nvSpPr>
          <p:cNvPr id="224" name="Google Shape;224;p40"/>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25" name="Google Shape;225;p40"/>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p40"/>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7" name="Google Shape;227;p40"/>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8" name="Google Shape;228;p40"/>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9" name="Google Shape;229;p40"/>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0" name="Google Shape;230;p40"/>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1" name="Google Shape;231;p40"/>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2" name="Google Shape;232;p40"/>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3" name="Google Shape;233;p40"/>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4" name="Google Shape;234;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35"/>
        <p:cNvGrpSpPr/>
        <p:nvPr/>
      </p:nvGrpSpPr>
      <p:grpSpPr>
        <a:xfrm>
          <a:off x="0" y="0"/>
          <a:ext cx="0" cy="0"/>
          <a:chOff x="0" y="0"/>
          <a:chExt cx="0" cy="0"/>
        </a:xfrm>
      </p:grpSpPr>
      <p:sp>
        <p:nvSpPr>
          <p:cNvPr id="236" name="Google Shape;236;p41"/>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37" name="Google Shape;237;p41"/>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8" name="Google Shape;238;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39"/>
        <p:cNvGrpSpPr/>
        <p:nvPr/>
      </p:nvGrpSpPr>
      <p:grpSpPr>
        <a:xfrm>
          <a:off x="0" y="0"/>
          <a:ext cx="0" cy="0"/>
          <a:chOff x="0" y="0"/>
          <a:chExt cx="0" cy="0"/>
        </a:xfrm>
      </p:grpSpPr>
      <p:sp>
        <p:nvSpPr>
          <p:cNvPr id="240" name="Google Shape;240;p42"/>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41" name="Google Shape;241;p42"/>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42" name="Google Shape;242;p42"/>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43" name="Google Shape;243;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6" name="Google Shape;246;p43"/>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7" name="Google Shape;247;p43"/>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8" name="Google Shape;248;p43"/>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9" name="Google Shape;249;p43"/>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50" name="Google Shape;250;p43"/>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51" name="Google Shape;251;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54" name="Google Shape;254;p44"/>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55" name="Google Shape;25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58" name="Google Shape;258;p4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59" name="Google Shape;25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6"/>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3" name="Google Shape;263;p46"/>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64" name="Google Shape;264;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72" name="Google Shape;272;p47"/>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3" name="Google Shape;273;p47"/>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4" name="Google Shape;274;p4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78" name="Google Shape;27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9"/>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2" name="Google Shape;282;p49"/>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83" name="Google Shape;283;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84"/>
        <p:cNvGrpSpPr/>
        <p:nvPr/>
      </p:nvGrpSpPr>
      <p:grpSpPr>
        <a:xfrm>
          <a:off x="0" y="0"/>
          <a:ext cx="0" cy="0"/>
          <a:chOff x="0" y="0"/>
          <a:chExt cx="0" cy="0"/>
        </a:xfrm>
      </p:grpSpPr>
      <p:sp>
        <p:nvSpPr>
          <p:cNvPr id="285" name="Google Shape;285;p50"/>
          <p:cNvSpPr>
            <a:spLocks noGrp="1"/>
          </p:cNvSpPr>
          <p:nvPr>
            <p:ph type="pic" idx="2"/>
          </p:nvPr>
        </p:nvSpPr>
        <p:spPr>
          <a:xfrm>
            <a:off x="0" y="0"/>
            <a:ext cx="9144000" cy="5143500"/>
          </a:xfrm>
          <a:prstGeom prst="rect">
            <a:avLst/>
          </a:prstGeom>
          <a:noFill/>
          <a:ln>
            <a:noFill/>
          </a:ln>
        </p:spPr>
      </p:sp>
      <p:sp>
        <p:nvSpPr>
          <p:cNvPr id="286" name="Google Shape;286;p50"/>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87" name="Google Shape;287;p50"/>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8" name="Google Shape;288;p50"/>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89" name="Google Shape;28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90"/>
        <p:cNvGrpSpPr/>
        <p:nvPr/>
      </p:nvGrpSpPr>
      <p:grpSpPr>
        <a:xfrm>
          <a:off x="0" y="0"/>
          <a:ext cx="0" cy="0"/>
          <a:chOff x="0" y="0"/>
          <a:chExt cx="0" cy="0"/>
        </a:xfrm>
      </p:grpSpPr>
      <p:sp>
        <p:nvSpPr>
          <p:cNvPr id="291" name="Google Shape;291;p51"/>
          <p:cNvSpPr>
            <a:spLocks noGrp="1"/>
          </p:cNvSpPr>
          <p:nvPr>
            <p:ph type="pic" idx="2"/>
          </p:nvPr>
        </p:nvSpPr>
        <p:spPr>
          <a:xfrm>
            <a:off x="5485725" y="523025"/>
            <a:ext cx="3135300" cy="4097700"/>
          </a:xfrm>
          <a:prstGeom prst="roundRect">
            <a:avLst>
              <a:gd name="adj" fmla="val 16667"/>
            </a:avLst>
          </a:prstGeom>
          <a:noFill/>
          <a:ln>
            <a:noFill/>
          </a:ln>
        </p:spPr>
      </p:sp>
      <p:sp>
        <p:nvSpPr>
          <p:cNvPr id="292" name="Google Shape;292;p51"/>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3" name="Google Shape;293;p51"/>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94" name="Google Shape;294;p5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95"/>
        <p:cNvGrpSpPr/>
        <p:nvPr/>
      </p:nvGrpSpPr>
      <p:grpSpPr>
        <a:xfrm>
          <a:off x="0" y="0"/>
          <a:ext cx="0" cy="0"/>
          <a:chOff x="0" y="0"/>
          <a:chExt cx="0" cy="0"/>
        </a:xfrm>
      </p:grpSpPr>
      <p:sp>
        <p:nvSpPr>
          <p:cNvPr id="296" name="Google Shape;296;p52"/>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7" name="Google Shape;297;p52"/>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8" name="Google Shape;298;p52"/>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9" name="Google Shape;299;p52"/>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00" name="Google Shape;300;p52"/>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1" name="Google Shape;301;p52"/>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02" name="Google Shape;302;p52"/>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03" name="Google Shape;303;p52"/>
          <p:cNvSpPr>
            <a:spLocks noGrp="1"/>
          </p:cNvSpPr>
          <p:nvPr>
            <p:ph type="pic" idx="7"/>
          </p:nvPr>
        </p:nvSpPr>
        <p:spPr>
          <a:xfrm>
            <a:off x="7049625" y="523025"/>
            <a:ext cx="1305900" cy="1918500"/>
          </a:xfrm>
          <a:prstGeom prst="roundRect">
            <a:avLst>
              <a:gd name="adj" fmla="val 16667"/>
            </a:avLst>
          </a:prstGeom>
          <a:noFill/>
          <a:ln>
            <a:noFill/>
          </a:ln>
        </p:spPr>
      </p:sp>
      <p:sp>
        <p:nvSpPr>
          <p:cNvPr id="304" name="Google Shape;304;p52"/>
          <p:cNvSpPr>
            <a:spLocks noGrp="1"/>
          </p:cNvSpPr>
          <p:nvPr>
            <p:ph type="pic" idx="8"/>
          </p:nvPr>
        </p:nvSpPr>
        <p:spPr>
          <a:xfrm>
            <a:off x="784775" y="522100"/>
            <a:ext cx="1305900" cy="1918500"/>
          </a:xfrm>
          <a:prstGeom prst="roundRect">
            <a:avLst>
              <a:gd name="adj" fmla="val 16667"/>
            </a:avLst>
          </a:prstGeom>
          <a:noFill/>
          <a:ln>
            <a:noFill/>
          </a:ln>
        </p:spPr>
      </p:sp>
      <p:sp>
        <p:nvSpPr>
          <p:cNvPr id="305" name="Google Shape;305;p52"/>
          <p:cNvSpPr>
            <a:spLocks noGrp="1"/>
          </p:cNvSpPr>
          <p:nvPr>
            <p:ph type="pic" idx="9"/>
          </p:nvPr>
        </p:nvSpPr>
        <p:spPr>
          <a:xfrm>
            <a:off x="2343950" y="523500"/>
            <a:ext cx="1305900" cy="1918500"/>
          </a:xfrm>
          <a:prstGeom prst="roundRect">
            <a:avLst>
              <a:gd name="adj" fmla="val 16667"/>
            </a:avLst>
          </a:prstGeom>
          <a:noFill/>
          <a:ln>
            <a:noFill/>
          </a:ln>
        </p:spPr>
      </p:sp>
      <p:sp>
        <p:nvSpPr>
          <p:cNvPr id="306" name="Google Shape;306;p52"/>
          <p:cNvSpPr>
            <a:spLocks noGrp="1"/>
          </p:cNvSpPr>
          <p:nvPr>
            <p:ph type="pic" idx="13"/>
          </p:nvPr>
        </p:nvSpPr>
        <p:spPr>
          <a:xfrm>
            <a:off x="3915213" y="523500"/>
            <a:ext cx="1305900" cy="1918500"/>
          </a:xfrm>
          <a:prstGeom prst="roundRect">
            <a:avLst>
              <a:gd name="adj" fmla="val 16667"/>
            </a:avLst>
          </a:prstGeom>
          <a:noFill/>
          <a:ln>
            <a:noFill/>
          </a:ln>
        </p:spPr>
      </p:sp>
      <p:sp>
        <p:nvSpPr>
          <p:cNvPr id="307" name="Google Shape;307;p52"/>
          <p:cNvSpPr>
            <a:spLocks noGrp="1"/>
          </p:cNvSpPr>
          <p:nvPr>
            <p:ph type="pic" idx="14"/>
          </p:nvPr>
        </p:nvSpPr>
        <p:spPr>
          <a:xfrm>
            <a:off x="5490975" y="523500"/>
            <a:ext cx="1305900" cy="1918500"/>
          </a:xfrm>
          <a:prstGeom prst="roundRect">
            <a:avLst>
              <a:gd name="adj" fmla="val 16667"/>
            </a:avLst>
          </a:prstGeom>
          <a:noFill/>
          <a:ln>
            <a:noFill/>
          </a:ln>
        </p:spPr>
      </p:sp>
      <p:sp>
        <p:nvSpPr>
          <p:cNvPr id="308" name="Google Shape;308;p52"/>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9" name="Google Shape;309;p52"/>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0" name="Google Shape;310;p52"/>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1" name="Google Shape;311;p52"/>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2" name="Google Shape;312;p52"/>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3" name="Google Shape;313;p52"/>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4" name="Google Shape;314;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15"/>
        <p:cNvGrpSpPr/>
        <p:nvPr/>
      </p:nvGrpSpPr>
      <p:grpSpPr>
        <a:xfrm>
          <a:off x="0" y="0"/>
          <a:ext cx="0" cy="0"/>
          <a:chOff x="0" y="0"/>
          <a:chExt cx="0" cy="0"/>
        </a:xfrm>
      </p:grpSpPr>
      <p:sp>
        <p:nvSpPr>
          <p:cNvPr id="316" name="Google Shape;316;p53"/>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53"/>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18" name="Google Shape;318;p5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21" name="Google Shape;321;p54"/>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22" name="Google Shape;322;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55"/>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6" name="Google Shape;326;p55"/>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7" name="Google Shape;327;p55"/>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8" name="Google Shape;328;p55"/>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9" name="Google Shape;329;p55"/>
          <p:cNvSpPr>
            <a:spLocks noGrp="1"/>
          </p:cNvSpPr>
          <p:nvPr>
            <p:ph type="pic" idx="5"/>
          </p:nvPr>
        </p:nvSpPr>
        <p:spPr>
          <a:xfrm>
            <a:off x="7049625" y="1588125"/>
            <a:ext cx="1305900" cy="1918500"/>
          </a:xfrm>
          <a:prstGeom prst="roundRect">
            <a:avLst>
              <a:gd name="adj" fmla="val 16667"/>
            </a:avLst>
          </a:prstGeom>
          <a:noFill/>
          <a:ln>
            <a:noFill/>
          </a:ln>
        </p:spPr>
      </p:sp>
      <p:sp>
        <p:nvSpPr>
          <p:cNvPr id="330" name="Google Shape;330;p55"/>
          <p:cNvSpPr>
            <a:spLocks noGrp="1"/>
          </p:cNvSpPr>
          <p:nvPr>
            <p:ph type="pic" idx="6"/>
          </p:nvPr>
        </p:nvSpPr>
        <p:spPr>
          <a:xfrm>
            <a:off x="3915213" y="1588600"/>
            <a:ext cx="1305900" cy="1918500"/>
          </a:xfrm>
          <a:prstGeom prst="roundRect">
            <a:avLst>
              <a:gd name="adj" fmla="val 16667"/>
            </a:avLst>
          </a:prstGeom>
          <a:noFill/>
          <a:ln>
            <a:noFill/>
          </a:ln>
        </p:spPr>
      </p:sp>
      <p:sp>
        <p:nvSpPr>
          <p:cNvPr id="331" name="Google Shape;331;p55"/>
          <p:cNvSpPr>
            <a:spLocks noGrp="1"/>
          </p:cNvSpPr>
          <p:nvPr>
            <p:ph type="pic" idx="7"/>
          </p:nvPr>
        </p:nvSpPr>
        <p:spPr>
          <a:xfrm>
            <a:off x="5490975" y="1588600"/>
            <a:ext cx="1305900" cy="1918500"/>
          </a:xfrm>
          <a:prstGeom prst="roundRect">
            <a:avLst>
              <a:gd name="adj" fmla="val 16667"/>
            </a:avLst>
          </a:prstGeom>
          <a:noFill/>
          <a:ln>
            <a:noFill/>
          </a:ln>
        </p:spPr>
      </p:sp>
      <p:sp>
        <p:nvSpPr>
          <p:cNvPr id="332" name="Google Shape;332;p55"/>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3" name="Google Shape;333;p55"/>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4" name="Google Shape;334;p55"/>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5" name="Google Shape;335;p55"/>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336" name="Google Shape;336;p55"/>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37" name="Google Shape;337;p55"/>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38" name="Google Shape;338;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39"/>
        <p:cNvGrpSpPr/>
        <p:nvPr/>
      </p:nvGrpSpPr>
      <p:grpSpPr>
        <a:xfrm>
          <a:off x="0" y="0"/>
          <a:ext cx="0" cy="0"/>
          <a:chOff x="0" y="0"/>
          <a:chExt cx="0" cy="0"/>
        </a:xfrm>
      </p:grpSpPr>
      <p:sp>
        <p:nvSpPr>
          <p:cNvPr id="340" name="Google Shape;340;p56"/>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41" name="Google Shape;341;p56"/>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42" name="Google Shape;342;p56"/>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343" name="Google Shape;343;p56"/>
          <p:cNvSpPr>
            <a:spLocks noGrp="1"/>
          </p:cNvSpPr>
          <p:nvPr>
            <p:ph type="pic" idx="3"/>
          </p:nvPr>
        </p:nvSpPr>
        <p:spPr>
          <a:xfrm>
            <a:off x="7049625" y="523025"/>
            <a:ext cx="1305900" cy="1918500"/>
          </a:xfrm>
          <a:prstGeom prst="roundRect">
            <a:avLst>
              <a:gd name="adj" fmla="val 16667"/>
            </a:avLst>
          </a:prstGeom>
          <a:noFill/>
          <a:ln>
            <a:noFill/>
          </a:ln>
        </p:spPr>
      </p:sp>
      <p:sp>
        <p:nvSpPr>
          <p:cNvPr id="344" name="Google Shape;344;p56"/>
          <p:cNvSpPr>
            <a:spLocks noGrp="1"/>
          </p:cNvSpPr>
          <p:nvPr>
            <p:ph type="pic" idx="4"/>
          </p:nvPr>
        </p:nvSpPr>
        <p:spPr>
          <a:xfrm>
            <a:off x="784775" y="522100"/>
            <a:ext cx="1305900" cy="1918500"/>
          </a:xfrm>
          <a:prstGeom prst="roundRect">
            <a:avLst>
              <a:gd name="adj" fmla="val 16667"/>
            </a:avLst>
          </a:prstGeom>
          <a:noFill/>
          <a:ln>
            <a:noFill/>
          </a:ln>
        </p:spPr>
      </p:sp>
      <p:sp>
        <p:nvSpPr>
          <p:cNvPr id="345" name="Google Shape;345;p56"/>
          <p:cNvSpPr>
            <a:spLocks noGrp="1"/>
          </p:cNvSpPr>
          <p:nvPr>
            <p:ph type="pic" idx="5"/>
          </p:nvPr>
        </p:nvSpPr>
        <p:spPr>
          <a:xfrm>
            <a:off x="2343950" y="523500"/>
            <a:ext cx="1305900" cy="1918500"/>
          </a:xfrm>
          <a:prstGeom prst="roundRect">
            <a:avLst>
              <a:gd name="adj" fmla="val 16667"/>
            </a:avLst>
          </a:prstGeom>
          <a:noFill/>
          <a:ln>
            <a:noFill/>
          </a:ln>
        </p:spPr>
      </p:sp>
      <p:sp>
        <p:nvSpPr>
          <p:cNvPr id="346" name="Google Shape;346;p56"/>
          <p:cNvSpPr>
            <a:spLocks noGrp="1"/>
          </p:cNvSpPr>
          <p:nvPr>
            <p:ph type="pic" idx="6"/>
          </p:nvPr>
        </p:nvSpPr>
        <p:spPr>
          <a:xfrm>
            <a:off x="3915213" y="523500"/>
            <a:ext cx="1305900" cy="1918500"/>
          </a:xfrm>
          <a:prstGeom prst="roundRect">
            <a:avLst>
              <a:gd name="adj" fmla="val 16667"/>
            </a:avLst>
          </a:prstGeom>
          <a:noFill/>
          <a:ln>
            <a:noFill/>
          </a:ln>
        </p:spPr>
      </p:sp>
      <p:sp>
        <p:nvSpPr>
          <p:cNvPr id="347" name="Google Shape;347;p56"/>
          <p:cNvSpPr>
            <a:spLocks noGrp="1"/>
          </p:cNvSpPr>
          <p:nvPr>
            <p:ph type="pic" idx="7"/>
          </p:nvPr>
        </p:nvSpPr>
        <p:spPr>
          <a:xfrm>
            <a:off x="5490975" y="523500"/>
            <a:ext cx="1305900" cy="1918500"/>
          </a:xfrm>
          <a:prstGeom prst="roundRect">
            <a:avLst>
              <a:gd name="adj" fmla="val 16667"/>
            </a:avLst>
          </a:prstGeom>
          <a:noFill/>
          <a:ln>
            <a:noFill/>
          </a:ln>
        </p:spPr>
      </p:sp>
      <p:sp>
        <p:nvSpPr>
          <p:cNvPr id="348" name="Google Shape;348;p56"/>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9" name="Google Shape;349;p56"/>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50" name="Google Shape;350;p56"/>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1" name="Google Shape;351;p56"/>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2" name="Google Shape;352;p56"/>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3" name="Google Shape;353;p56"/>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4" name="Google Shape;354;p56"/>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5" name="Google Shape;355;p56"/>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6" name="Google Shape;356;p56"/>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7" name="Google Shape;357;p56"/>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8" name="Google Shape;35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59"/>
        <p:cNvGrpSpPr/>
        <p:nvPr/>
      </p:nvGrpSpPr>
      <p:grpSpPr>
        <a:xfrm>
          <a:off x="0" y="0"/>
          <a:ext cx="0" cy="0"/>
          <a:chOff x="0" y="0"/>
          <a:chExt cx="0" cy="0"/>
        </a:xfrm>
      </p:grpSpPr>
      <p:sp>
        <p:nvSpPr>
          <p:cNvPr id="360" name="Google Shape;360;p57"/>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1" name="Google Shape;361;p57"/>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62" name="Google Shape;362;p5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63"/>
        <p:cNvGrpSpPr/>
        <p:nvPr/>
      </p:nvGrpSpPr>
      <p:grpSpPr>
        <a:xfrm>
          <a:off x="0" y="0"/>
          <a:ext cx="0" cy="0"/>
          <a:chOff x="0" y="0"/>
          <a:chExt cx="0" cy="0"/>
        </a:xfrm>
      </p:grpSpPr>
      <p:sp>
        <p:nvSpPr>
          <p:cNvPr id="364" name="Google Shape;364;p58"/>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5" name="Google Shape;365;p58"/>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66" name="Google Shape;366;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52" name="Google Shape;52;p13"/>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90/app9112335" TargetMode="External"/><Relationship Id="rId2" Type="http://schemas.openxmlformats.org/officeDocument/2006/relationships/notesSlide" Target="../notesSlides/notesSlide11.xml"/><Relationship Id="rId1" Type="http://schemas.openxmlformats.org/officeDocument/2006/relationships/slideLayout" Target="../slideLayouts/slideLayout56.xml"/><Relationship Id="rId4" Type="http://schemas.openxmlformats.org/officeDocument/2006/relationships/hyperlink" Target="https://doi.org/10.3390/ijerph1817922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9"/>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sz="3000"/>
              <a:t>Automated Emergency Braking (AEB)</a:t>
            </a:r>
            <a:endParaRPr sz="3000"/>
          </a:p>
          <a:p>
            <a:pPr marL="0" lvl="0" indent="0" algn="ctr" rtl="0">
              <a:spcBef>
                <a:spcPts val="0"/>
              </a:spcBef>
              <a:spcAft>
                <a:spcPts val="0"/>
              </a:spcAft>
              <a:buClr>
                <a:schemeClr val="lt1"/>
              </a:buClr>
              <a:buSzPts val="1100"/>
              <a:buNone/>
            </a:pPr>
            <a:r>
              <a:rPr lang="en" sz="3000"/>
              <a:t>on Pedestrian Detection</a:t>
            </a:r>
            <a:endParaRPr sz="3000"/>
          </a:p>
          <a:p>
            <a:pPr marL="0" lvl="0" indent="0" algn="ctr" rtl="0">
              <a:spcBef>
                <a:spcPts val="0"/>
              </a:spcBef>
              <a:spcAft>
                <a:spcPts val="0"/>
              </a:spcAft>
              <a:buClr>
                <a:schemeClr val="lt1"/>
              </a:buClr>
              <a:buSzPts val="1100"/>
              <a:buNone/>
            </a:pPr>
            <a:endParaRPr sz="3000"/>
          </a:p>
          <a:p>
            <a:pPr marL="0" lvl="0" indent="0" algn="ctr" rtl="0">
              <a:spcBef>
                <a:spcPts val="0"/>
              </a:spcBef>
              <a:spcAft>
                <a:spcPts val="0"/>
              </a:spcAft>
              <a:buClr>
                <a:schemeClr val="lt1"/>
              </a:buClr>
              <a:buSzPts val="1100"/>
              <a:buNone/>
            </a:pPr>
            <a:endParaRPr sz="3000"/>
          </a:p>
        </p:txBody>
      </p:sp>
      <p:sp>
        <p:nvSpPr>
          <p:cNvPr id="372" name="Google Shape;372;p59"/>
          <p:cNvSpPr txBox="1">
            <a:spLocks noGrp="1"/>
          </p:cNvSpPr>
          <p:nvPr>
            <p:ph type="body" idx="1"/>
          </p:nvPr>
        </p:nvSpPr>
        <p:spPr>
          <a:xfrm>
            <a:off x="3140550" y="4126650"/>
            <a:ext cx="2862900" cy="338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CSCI 513: Autonomous Cyber Physical Systems</a:t>
            </a:r>
            <a:endParaRPr/>
          </a:p>
        </p:txBody>
      </p:sp>
      <p:sp>
        <p:nvSpPr>
          <p:cNvPr id="373" name="Google Shape;373;p59"/>
          <p:cNvSpPr txBox="1">
            <a:spLocks noGrp="1"/>
          </p:cNvSpPr>
          <p:nvPr>
            <p:ph type="subTitle" idx="2"/>
          </p:nvPr>
        </p:nvSpPr>
        <p:spPr>
          <a:xfrm>
            <a:off x="494700" y="2931625"/>
            <a:ext cx="8154600" cy="9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a:t>Omkar, Radhika, Rhea, Shraddha, Sujit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455221" y="1321125"/>
            <a:ext cx="5094600" cy="17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9"/>
          <p:cNvSpPr txBox="1">
            <a:spLocks noGrp="1"/>
          </p:cNvSpPr>
          <p:nvPr>
            <p:ph type="body" idx="1"/>
          </p:nvPr>
        </p:nvSpPr>
        <p:spPr>
          <a:xfrm>
            <a:off x="394900" y="878650"/>
            <a:ext cx="8174400" cy="3149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1"/>
              </a:buClr>
              <a:buSzPts val="1100"/>
              <a:buNone/>
            </a:pPr>
            <a:r>
              <a:rPr lang="en"/>
              <a:t>[1] Ahmed S, Huda MN, Rajbhandari S, Saha C, Elshaw M, Kanarachos S. Pedestrian and Cyclist Detection and Intent Estimation for Autonomous Vehicles: A Survey. Applied Sciences. 2019; 9(11):2335. </a:t>
            </a:r>
            <a:r>
              <a:rPr lang="en" u="sng">
                <a:solidFill>
                  <a:schemeClr val="hlink"/>
                </a:solidFill>
                <a:hlinkClick r:id="rId3"/>
              </a:rPr>
              <a:t>https://doi.org/10.3390/app9112335</a:t>
            </a:r>
            <a:endParaRPr/>
          </a:p>
          <a:p>
            <a:pPr marL="0" lvl="0" indent="0" algn="l" rtl="0">
              <a:spcBef>
                <a:spcPts val="0"/>
              </a:spcBef>
              <a:spcAft>
                <a:spcPts val="0"/>
              </a:spcAft>
              <a:buClr>
                <a:schemeClr val="lt1"/>
              </a:buClr>
              <a:buSzPts val="1100"/>
              <a:buNone/>
            </a:pPr>
            <a:endParaRPr/>
          </a:p>
          <a:p>
            <a:pPr marL="0" lvl="0" indent="0" algn="l" rtl="0">
              <a:spcBef>
                <a:spcPts val="0"/>
              </a:spcBef>
              <a:spcAft>
                <a:spcPts val="0"/>
              </a:spcAft>
              <a:buClr>
                <a:schemeClr val="lt1"/>
              </a:buClr>
              <a:buSzPts val="1100"/>
              <a:buNone/>
            </a:pPr>
            <a:r>
              <a:rPr lang="en"/>
              <a:t>[2] Malligere Shivanna V, Guo J-I. Object Detection, Recognition, and Tracking Algorithms for ADASs—A Study on Recent Trends. Sensors. 2024; 24(1):249. https://doi.org/10.3390/s24010249</a:t>
            </a:r>
            <a:endParaRPr/>
          </a:p>
          <a:p>
            <a:pPr marL="0" lvl="0" indent="0" algn="l" rtl="0">
              <a:spcBef>
                <a:spcPts val="0"/>
              </a:spcBef>
              <a:spcAft>
                <a:spcPts val="0"/>
              </a:spcAft>
              <a:buClr>
                <a:schemeClr val="lt1"/>
              </a:buClr>
              <a:buSzPts val="1100"/>
              <a:buNone/>
            </a:pPr>
            <a:endParaRPr/>
          </a:p>
          <a:p>
            <a:pPr marL="0" lvl="0" indent="0" algn="l" rtl="0">
              <a:spcBef>
                <a:spcPts val="0"/>
              </a:spcBef>
              <a:spcAft>
                <a:spcPts val="0"/>
              </a:spcAft>
              <a:buClr>
                <a:schemeClr val="lt1"/>
              </a:buClr>
              <a:buSzPts val="1100"/>
              <a:buNone/>
            </a:pPr>
            <a:r>
              <a:rPr lang="en"/>
              <a:t>[3] Liu G, Bei S, Li B, Liu T, Daoud W, Tang H, Guo J, Zhu Z. Research on Collision Avoidance Systems for Intelligent Vehicles Considering Driver Collision Avoidance Behaviour. World Electric Vehicle Journal. 2023; 14(6):150. https://doi.org/10.3390/wevj14060150</a:t>
            </a:r>
            <a:endParaRPr/>
          </a:p>
          <a:p>
            <a:pPr marL="0" lvl="0" indent="0" algn="l" rtl="0">
              <a:spcBef>
                <a:spcPts val="0"/>
              </a:spcBef>
              <a:spcAft>
                <a:spcPts val="0"/>
              </a:spcAft>
              <a:buClr>
                <a:schemeClr val="lt1"/>
              </a:buClr>
              <a:buSzPts val="1100"/>
              <a:buNone/>
            </a:pPr>
            <a:endParaRPr/>
          </a:p>
          <a:p>
            <a:pPr marL="0" lvl="0" indent="0" algn="l" rtl="0">
              <a:spcBef>
                <a:spcPts val="0"/>
              </a:spcBef>
              <a:spcAft>
                <a:spcPts val="0"/>
              </a:spcAft>
              <a:buClr>
                <a:schemeClr val="lt1"/>
              </a:buClr>
              <a:buSzPts val="1100"/>
              <a:buNone/>
            </a:pPr>
            <a:r>
              <a:rPr lang="en"/>
              <a:t>[4] Tan H, Zhao F, Hao H, Liu Z. Evidence for the Crash Avoidance Effectiveness of Intelligent and Connected Vehicle Technologies. International Journal of Environmental Research and Public Health. 2021; 18(17):9228. </a:t>
            </a:r>
            <a:r>
              <a:rPr lang="en" u="sng">
                <a:solidFill>
                  <a:schemeClr val="hlink"/>
                </a:solidFill>
                <a:hlinkClick r:id="rId4"/>
              </a:rPr>
              <a:t>https://doi.org/10.3390/ijerph18179228</a:t>
            </a:r>
            <a:endParaRPr/>
          </a:p>
          <a:p>
            <a:pPr marL="0" lvl="0" indent="0" algn="l" rtl="0">
              <a:spcBef>
                <a:spcPts val="0"/>
              </a:spcBef>
              <a:spcAft>
                <a:spcPts val="0"/>
              </a:spcAft>
              <a:buClr>
                <a:schemeClr val="lt1"/>
              </a:buClr>
              <a:buSzPts val="1100"/>
              <a:buNone/>
            </a:pPr>
            <a:endParaRPr/>
          </a:p>
          <a:p>
            <a:pPr marL="0" lvl="0" indent="0" algn="l" rtl="0">
              <a:spcBef>
                <a:spcPts val="0"/>
              </a:spcBef>
              <a:spcAft>
                <a:spcPts val="0"/>
              </a:spcAft>
              <a:buClr>
                <a:schemeClr val="lt1"/>
              </a:buClr>
              <a:buSzPts val="1100"/>
              <a:buNone/>
            </a:pPr>
            <a:r>
              <a:rPr lang="en"/>
              <a:t>[5] Stats → https://www.cdc.gov/pedestrian-bike-safety/about/pedestrian-safety.html</a:t>
            </a:r>
            <a:endParaRPr/>
          </a:p>
          <a:p>
            <a:pPr marL="0" lvl="0" indent="0" algn="l" rtl="0">
              <a:spcBef>
                <a:spcPts val="0"/>
              </a:spcBef>
              <a:spcAft>
                <a:spcPts val="0"/>
              </a:spcAft>
              <a:buClr>
                <a:schemeClr val="lt1"/>
              </a:buClr>
              <a:buSzPts val="1100"/>
              <a:buNone/>
            </a:pPr>
            <a:endParaRPr/>
          </a:p>
          <a:p>
            <a:pPr marL="0" lvl="0" indent="0" algn="l" rtl="0">
              <a:spcBef>
                <a:spcPts val="0"/>
              </a:spcBef>
              <a:spcAft>
                <a:spcPts val="0"/>
              </a:spcAft>
              <a:buClr>
                <a:schemeClr val="lt1"/>
              </a:buClr>
              <a:buSzPts val="1100"/>
              <a:buNone/>
            </a:pPr>
            <a:r>
              <a:rPr lang="en"/>
              <a:t>[6] COCO Dataset → https://cocodataset.org/#home</a:t>
            </a:r>
            <a:endParaRPr/>
          </a:p>
          <a:p>
            <a:pPr marL="0" lvl="0" indent="0" algn="l" rtl="0">
              <a:spcBef>
                <a:spcPts val="0"/>
              </a:spcBef>
              <a:spcAft>
                <a:spcPts val="0"/>
              </a:spcAft>
              <a:buClr>
                <a:schemeClr val="lt1"/>
              </a:buClr>
              <a:buSzPts val="1100"/>
              <a:buNone/>
            </a:pPr>
            <a:endParaRPr/>
          </a:p>
        </p:txBody>
      </p:sp>
      <p:sp>
        <p:nvSpPr>
          <p:cNvPr id="498" name="Google Shape;498;p69"/>
          <p:cNvSpPr txBox="1">
            <a:spLocks noGrp="1"/>
          </p:cNvSpPr>
          <p:nvPr>
            <p:ph type="subTitle" idx="2"/>
          </p:nvPr>
        </p:nvSpPr>
        <p:spPr>
          <a:xfrm>
            <a:off x="315927" y="429025"/>
            <a:ext cx="2403600" cy="537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3"/>
                </a:solidFill>
              </a:rPr>
              <a:t>REFERENCES</a:t>
            </a:r>
            <a:endParaRPr/>
          </a:p>
          <a:p>
            <a:pPr marL="0" lvl="0" indent="0" algn="l" rtl="0">
              <a:spcBef>
                <a:spcPts val="0"/>
              </a:spcBef>
              <a:spcAft>
                <a:spcPts val="0"/>
              </a:spcAft>
              <a:buNone/>
            </a:pPr>
            <a:endParaRPr/>
          </a:p>
        </p:txBody>
      </p:sp>
      <p:sp>
        <p:nvSpPr>
          <p:cNvPr id="499" name="Google Shape;499;p6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7"/>
        <p:cNvGrpSpPr/>
        <p:nvPr/>
      </p:nvGrpSpPr>
      <p:grpSpPr>
        <a:xfrm>
          <a:off x="0" y="0"/>
          <a:ext cx="0" cy="0"/>
          <a:chOff x="0" y="0"/>
          <a:chExt cx="0" cy="0"/>
        </a:xfrm>
      </p:grpSpPr>
      <p:sp>
        <p:nvSpPr>
          <p:cNvPr id="378" name="Google Shape;378;p60"/>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379" name="Google Shape;379;p60"/>
          <p:cNvSpPr txBox="1">
            <a:spLocks noGrp="1"/>
          </p:cNvSpPr>
          <p:nvPr>
            <p:ph type="body" idx="2"/>
          </p:nvPr>
        </p:nvSpPr>
        <p:spPr>
          <a:xfrm>
            <a:off x="1186249" y="980550"/>
            <a:ext cx="526951" cy="47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a:t>
            </a:r>
            <a:endParaRPr dirty="0"/>
          </a:p>
        </p:txBody>
      </p:sp>
      <p:sp>
        <p:nvSpPr>
          <p:cNvPr id="380" name="Google Shape;380;p60"/>
          <p:cNvSpPr txBox="1">
            <a:spLocks noGrp="1"/>
          </p:cNvSpPr>
          <p:nvPr>
            <p:ph type="subTitle" idx="3"/>
          </p:nvPr>
        </p:nvSpPr>
        <p:spPr>
          <a:xfrm>
            <a:off x="1993521" y="980554"/>
            <a:ext cx="23622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MOTIVATION</a:t>
            </a:r>
            <a:endParaRPr/>
          </a:p>
        </p:txBody>
      </p:sp>
      <p:sp>
        <p:nvSpPr>
          <p:cNvPr id="381" name="Google Shape;381;p6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82" name="Google Shape;382;p60"/>
          <p:cNvSpPr txBox="1">
            <a:spLocks noGrp="1"/>
          </p:cNvSpPr>
          <p:nvPr>
            <p:ph type="subTitle" idx="3"/>
          </p:nvPr>
        </p:nvSpPr>
        <p:spPr>
          <a:xfrm>
            <a:off x="1993525" y="1597350"/>
            <a:ext cx="2802600" cy="3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TOPIC</a:t>
            </a:r>
            <a:endParaRPr/>
          </a:p>
        </p:txBody>
      </p:sp>
      <p:sp>
        <p:nvSpPr>
          <p:cNvPr id="383" name="Google Shape;383;p60"/>
          <p:cNvSpPr txBox="1">
            <a:spLocks noGrp="1"/>
          </p:cNvSpPr>
          <p:nvPr>
            <p:ph type="subTitle" idx="3"/>
          </p:nvPr>
        </p:nvSpPr>
        <p:spPr>
          <a:xfrm>
            <a:off x="1993525" y="2097750"/>
            <a:ext cx="29508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ARCHITECTURE</a:t>
            </a:r>
            <a:endParaRPr/>
          </a:p>
        </p:txBody>
      </p:sp>
      <p:sp>
        <p:nvSpPr>
          <p:cNvPr id="384" name="Google Shape;384;p60"/>
          <p:cNvSpPr txBox="1">
            <a:spLocks noGrp="1"/>
          </p:cNvSpPr>
          <p:nvPr>
            <p:ph type="body" idx="2"/>
          </p:nvPr>
        </p:nvSpPr>
        <p:spPr>
          <a:xfrm>
            <a:off x="1214300" y="1534250"/>
            <a:ext cx="5724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385" name="Google Shape;385;p60"/>
          <p:cNvSpPr txBox="1">
            <a:spLocks noGrp="1"/>
          </p:cNvSpPr>
          <p:nvPr>
            <p:ph type="body" idx="2"/>
          </p:nvPr>
        </p:nvSpPr>
        <p:spPr>
          <a:xfrm>
            <a:off x="1214300" y="2100263"/>
            <a:ext cx="572400" cy="47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sp>
        <p:nvSpPr>
          <p:cNvPr id="386" name="Google Shape;386;p60"/>
          <p:cNvSpPr txBox="1">
            <a:spLocks noGrp="1"/>
          </p:cNvSpPr>
          <p:nvPr>
            <p:ph type="body" idx="2"/>
          </p:nvPr>
        </p:nvSpPr>
        <p:spPr>
          <a:xfrm>
            <a:off x="1214299" y="2666275"/>
            <a:ext cx="572400" cy="47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
        <p:nvSpPr>
          <p:cNvPr id="387" name="Google Shape;387;p60"/>
          <p:cNvSpPr txBox="1">
            <a:spLocks noGrp="1"/>
          </p:cNvSpPr>
          <p:nvPr>
            <p:ph type="subTitle" idx="3"/>
          </p:nvPr>
        </p:nvSpPr>
        <p:spPr>
          <a:xfrm>
            <a:off x="1993525" y="2660625"/>
            <a:ext cx="41598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PEDESTRIAN DETECTION using YOLO</a:t>
            </a:r>
            <a:endParaRPr/>
          </a:p>
        </p:txBody>
      </p:sp>
      <p:sp>
        <p:nvSpPr>
          <p:cNvPr id="388" name="Google Shape;388;p60"/>
          <p:cNvSpPr txBox="1">
            <a:spLocks noGrp="1"/>
          </p:cNvSpPr>
          <p:nvPr>
            <p:ph type="subTitle" idx="3"/>
          </p:nvPr>
        </p:nvSpPr>
        <p:spPr>
          <a:xfrm>
            <a:off x="1993527" y="3282000"/>
            <a:ext cx="3192300" cy="3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SCENARIO WALKTHROUGH</a:t>
            </a:r>
            <a:endParaRPr/>
          </a:p>
        </p:txBody>
      </p:sp>
      <p:sp>
        <p:nvSpPr>
          <p:cNvPr id="389" name="Google Shape;389;p60"/>
          <p:cNvSpPr txBox="1">
            <a:spLocks noGrp="1"/>
          </p:cNvSpPr>
          <p:nvPr>
            <p:ph type="subTitle" idx="3"/>
          </p:nvPr>
        </p:nvSpPr>
        <p:spPr>
          <a:xfrm>
            <a:off x="1993537" y="3786975"/>
            <a:ext cx="29508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CARLA DEMO</a:t>
            </a:r>
            <a:endParaRPr/>
          </a:p>
        </p:txBody>
      </p:sp>
      <p:sp>
        <p:nvSpPr>
          <p:cNvPr id="390" name="Google Shape;390;p60"/>
          <p:cNvSpPr txBox="1">
            <a:spLocks noGrp="1"/>
          </p:cNvSpPr>
          <p:nvPr>
            <p:ph type="body" idx="2"/>
          </p:nvPr>
        </p:nvSpPr>
        <p:spPr>
          <a:xfrm>
            <a:off x="1214288" y="3230525"/>
            <a:ext cx="5724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
        <p:nvSpPr>
          <p:cNvPr id="391" name="Google Shape;391;p60"/>
          <p:cNvSpPr txBox="1">
            <a:spLocks noGrp="1"/>
          </p:cNvSpPr>
          <p:nvPr>
            <p:ph type="body" idx="2"/>
          </p:nvPr>
        </p:nvSpPr>
        <p:spPr>
          <a:xfrm>
            <a:off x="1214312" y="3791250"/>
            <a:ext cx="572400" cy="47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06</a:t>
            </a:r>
            <a:endParaRPr/>
          </a:p>
        </p:txBody>
      </p:sp>
      <p:sp>
        <p:nvSpPr>
          <p:cNvPr id="392" name="Google Shape;392;p60"/>
          <p:cNvSpPr txBox="1">
            <a:spLocks noGrp="1"/>
          </p:cNvSpPr>
          <p:nvPr>
            <p:ph type="subTitle" idx="3"/>
          </p:nvPr>
        </p:nvSpPr>
        <p:spPr>
          <a:xfrm>
            <a:off x="1993537" y="4340700"/>
            <a:ext cx="29508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Q&amp;A</a:t>
            </a:r>
            <a:endParaRPr/>
          </a:p>
        </p:txBody>
      </p:sp>
      <p:sp>
        <p:nvSpPr>
          <p:cNvPr id="393" name="Google Shape;393;p60"/>
          <p:cNvSpPr txBox="1">
            <a:spLocks noGrp="1"/>
          </p:cNvSpPr>
          <p:nvPr>
            <p:ph type="body" idx="2"/>
          </p:nvPr>
        </p:nvSpPr>
        <p:spPr>
          <a:xfrm>
            <a:off x="1214312" y="4351975"/>
            <a:ext cx="572400" cy="47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1"/>
          <p:cNvSpPr txBox="1">
            <a:spLocks noGrp="1"/>
          </p:cNvSpPr>
          <p:nvPr>
            <p:ph type="title"/>
          </p:nvPr>
        </p:nvSpPr>
        <p:spPr>
          <a:xfrm>
            <a:off x="742325" y="926237"/>
            <a:ext cx="2038800" cy="37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Focus on Enhancing Pedestrian Safety</a:t>
            </a:r>
            <a:endParaRPr/>
          </a:p>
          <a:p>
            <a:pPr marL="0" lvl="0" indent="0" algn="l" rtl="0">
              <a:spcBef>
                <a:spcPts val="0"/>
              </a:spcBef>
              <a:spcAft>
                <a:spcPts val="0"/>
              </a:spcAft>
              <a:buClr>
                <a:schemeClr val="lt1"/>
              </a:buClr>
              <a:buSzPts val="1100"/>
              <a:buFont typeface="Arial"/>
              <a:buNone/>
            </a:pPr>
            <a:endParaRPr/>
          </a:p>
          <a:p>
            <a:pPr marL="0" lvl="0" indent="0" algn="l" rtl="0">
              <a:spcBef>
                <a:spcPts val="0"/>
              </a:spcBef>
              <a:spcAft>
                <a:spcPts val="0"/>
              </a:spcAft>
              <a:buNone/>
            </a:pPr>
            <a:endParaRPr/>
          </a:p>
        </p:txBody>
      </p:sp>
      <p:sp>
        <p:nvSpPr>
          <p:cNvPr id="399" name="Google Shape;399;p61"/>
          <p:cNvSpPr txBox="1">
            <a:spLocks noGrp="1"/>
          </p:cNvSpPr>
          <p:nvPr>
            <p:ph type="title" idx="2"/>
          </p:nvPr>
        </p:nvSpPr>
        <p:spPr>
          <a:xfrm>
            <a:off x="742325" y="2056113"/>
            <a:ext cx="20388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Promote Safer Driving Practices</a:t>
            </a:r>
            <a:endParaRPr/>
          </a:p>
          <a:p>
            <a:pPr marL="0" lvl="0" indent="0" algn="l" rtl="0">
              <a:spcBef>
                <a:spcPts val="0"/>
              </a:spcBef>
              <a:spcAft>
                <a:spcPts val="0"/>
              </a:spcAft>
              <a:buClr>
                <a:schemeClr val="lt1"/>
              </a:buClr>
              <a:buSzPts val="1100"/>
              <a:buFont typeface="Arial"/>
              <a:buNone/>
            </a:pPr>
            <a:endParaRPr/>
          </a:p>
          <a:p>
            <a:pPr marL="0" lvl="0" indent="0" algn="l" rtl="0">
              <a:spcBef>
                <a:spcPts val="0"/>
              </a:spcBef>
              <a:spcAft>
                <a:spcPts val="0"/>
              </a:spcAft>
              <a:buNone/>
            </a:pPr>
            <a:endParaRPr/>
          </a:p>
        </p:txBody>
      </p:sp>
      <p:sp>
        <p:nvSpPr>
          <p:cNvPr id="400" name="Google Shape;400;p61"/>
          <p:cNvSpPr txBox="1">
            <a:spLocks noGrp="1"/>
          </p:cNvSpPr>
          <p:nvPr>
            <p:ph type="title" idx="3"/>
          </p:nvPr>
        </p:nvSpPr>
        <p:spPr>
          <a:xfrm>
            <a:off x="702825" y="3194091"/>
            <a:ext cx="2038800" cy="3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Statistics</a:t>
            </a:r>
            <a:endParaRPr/>
          </a:p>
          <a:p>
            <a:pPr marL="0" lvl="0" indent="0" algn="l" rtl="0">
              <a:spcBef>
                <a:spcPts val="0"/>
              </a:spcBef>
              <a:spcAft>
                <a:spcPts val="0"/>
              </a:spcAft>
              <a:buClr>
                <a:schemeClr val="lt1"/>
              </a:buClr>
              <a:buSzPts val="1100"/>
              <a:buFont typeface="Arial"/>
              <a:buNone/>
            </a:pPr>
            <a:endParaRPr/>
          </a:p>
          <a:p>
            <a:pPr marL="0" lvl="0" indent="0" algn="l" rtl="0">
              <a:spcBef>
                <a:spcPts val="0"/>
              </a:spcBef>
              <a:spcAft>
                <a:spcPts val="0"/>
              </a:spcAft>
              <a:buNone/>
            </a:pPr>
            <a:endParaRPr/>
          </a:p>
        </p:txBody>
      </p:sp>
      <p:sp>
        <p:nvSpPr>
          <p:cNvPr id="401" name="Google Shape;401;p61"/>
          <p:cNvSpPr txBox="1">
            <a:spLocks noGrp="1"/>
          </p:cNvSpPr>
          <p:nvPr>
            <p:ph type="title" idx="4294967295"/>
          </p:nvPr>
        </p:nvSpPr>
        <p:spPr>
          <a:xfrm>
            <a:off x="3435925" y="926225"/>
            <a:ext cx="4810200" cy="683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Addressing the risks and causes of pedestrian injuries</a:t>
            </a:r>
            <a:endParaRPr sz="1100">
              <a:solidFill>
                <a:schemeClr val="lt1"/>
              </a:solidFill>
              <a:latin typeface="Barlow Light"/>
              <a:ea typeface="Barlow Light"/>
              <a:cs typeface="Barlow Light"/>
              <a:sym typeface="Barlow Light"/>
            </a:endParaRPr>
          </a:p>
          <a:p>
            <a:pPr marL="457200" lvl="0" indent="-298450" algn="l" rtl="0">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Advocating for infrastructure improvements and awareness to reduce pedestrian fatalities</a:t>
            </a:r>
            <a:endParaRPr sz="1100">
              <a:solidFill>
                <a:schemeClr val="lt1"/>
              </a:solidFill>
              <a:latin typeface="Barlow Light"/>
              <a:ea typeface="Barlow Light"/>
              <a:cs typeface="Barlow Light"/>
              <a:sym typeface="Barlow Light"/>
            </a:endParaRPr>
          </a:p>
        </p:txBody>
      </p:sp>
      <p:sp>
        <p:nvSpPr>
          <p:cNvPr id="402" name="Google Shape;402;p61"/>
          <p:cNvSpPr txBox="1">
            <a:spLocks noGrp="1"/>
          </p:cNvSpPr>
          <p:nvPr>
            <p:ph type="title" idx="4294967295"/>
          </p:nvPr>
        </p:nvSpPr>
        <p:spPr>
          <a:xfrm>
            <a:off x="3435925" y="1986385"/>
            <a:ext cx="4810200" cy="7860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Encouraging drivers to stay focused, avoid distractions, and yield to pedestrians when required</a:t>
            </a:r>
            <a:endParaRPr sz="1100">
              <a:solidFill>
                <a:schemeClr val="lt1"/>
              </a:solidFill>
              <a:latin typeface="Barlow Light"/>
              <a:ea typeface="Barlow Light"/>
              <a:cs typeface="Barlow Light"/>
              <a:sym typeface="Barlow Light"/>
            </a:endParaRPr>
          </a:p>
          <a:p>
            <a:pPr marL="457200" lvl="0" indent="-298450" algn="l" rtl="0">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Reinforcing the importance of defensive driving to prevent pedestrian accidents</a:t>
            </a:r>
            <a:endParaRPr sz="1100">
              <a:solidFill>
                <a:schemeClr val="lt1"/>
              </a:solidFill>
              <a:latin typeface="Barlow Light"/>
              <a:ea typeface="Barlow Light"/>
              <a:cs typeface="Barlow Light"/>
              <a:sym typeface="Barlow Light"/>
            </a:endParaRPr>
          </a:p>
        </p:txBody>
      </p:sp>
      <p:sp>
        <p:nvSpPr>
          <p:cNvPr id="403" name="Google Shape;403;p61"/>
          <p:cNvSpPr txBox="1">
            <a:spLocks noGrp="1"/>
          </p:cNvSpPr>
          <p:nvPr>
            <p:ph type="title" idx="4294967295"/>
          </p:nvPr>
        </p:nvSpPr>
        <p:spPr>
          <a:xfrm>
            <a:off x="3435925" y="3149450"/>
            <a:ext cx="4955700" cy="853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In the U.S., pedestrian deaths occur at a rate of roughly one every 64 minutes, amounting to approximately 7,500–8,000 fatalities annually [5]</a:t>
            </a:r>
            <a:endParaRPr sz="1100">
              <a:solidFill>
                <a:schemeClr val="lt1"/>
              </a:solidFill>
              <a:latin typeface="Barlow Light"/>
              <a:ea typeface="Barlow Light"/>
              <a:cs typeface="Barlow Light"/>
              <a:sym typeface="Barlow Light"/>
            </a:endParaRPr>
          </a:p>
          <a:p>
            <a:pPr marL="457200" lvl="0" indent="-298450" algn="l" rtl="0">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Pedestrian fatalities represent a significant portion of road traffic deaths, underlining the urgent need for proactive safety measures</a:t>
            </a:r>
            <a:endParaRPr sz="1100">
              <a:solidFill>
                <a:schemeClr val="lt1"/>
              </a:solidFill>
              <a:latin typeface="Barlow Light"/>
              <a:ea typeface="Barlow Light"/>
              <a:cs typeface="Barlow Light"/>
              <a:sym typeface="Barlow Light"/>
            </a:endParaRPr>
          </a:p>
          <a:p>
            <a:pPr marL="457200" lvl="0" indent="0" algn="l" rtl="0">
              <a:spcBef>
                <a:spcPts val="0"/>
              </a:spcBef>
              <a:spcAft>
                <a:spcPts val="0"/>
              </a:spcAft>
              <a:buNone/>
            </a:pPr>
            <a:endParaRPr sz="1100">
              <a:solidFill>
                <a:schemeClr val="lt1"/>
              </a:solidFill>
              <a:latin typeface="Barlow Light"/>
              <a:ea typeface="Barlow Light"/>
              <a:cs typeface="Barlow Light"/>
              <a:sym typeface="Barlow Light"/>
            </a:endParaRPr>
          </a:p>
        </p:txBody>
      </p:sp>
      <p:cxnSp>
        <p:nvCxnSpPr>
          <p:cNvPr id="404" name="Google Shape;404;p61"/>
          <p:cNvCxnSpPr/>
          <p:nvPr/>
        </p:nvCxnSpPr>
        <p:spPr>
          <a:xfrm>
            <a:off x="791150" y="777013"/>
            <a:ext cx="7455600" cy="0"/>
          </a:xfrm>
          <a:prstGeom prst="straightConnector1">
            <a:avLst/>
          </a:prstGeom>
          <a:noFill/>
          <a:ln w="9525" cap="flat" cmpd="sng">
            <a:solidFill>
              <a:schemeClr val="dk2"/>
            </a:solidFill>
            <a:prstDash val="solid"/>
            <a:round/>
            <a:headEnd type="none" w="med" len="med"/>
            <a:tailEnd type="none" w="med" len="med"/>
          </a:ln>
        </p:spPr>
      </p:cxnSp>
      <p:cxnSp>
        <p:nvCxnSpPr>
          <p:cNvPr id="405" name="Google Shape;405;p61"/>
          <p:cNvCxnSpPr/>
          <p:nvPr/>
        </p:nvCxnSpPr>
        <p:spPr>
          <a:xfrm>
            <a:off x="791150" y="1827322"/>
            <a:ext cx="7455600" cy="0"/>
          </a:xfrm>
          <a:prstGeom prst="straightConnector1">
            <a:avLst/>
          </a:prstGeom>
          <a:noFill/>
          <a:ln w="9525" cap="flat" cmpd="sng">
            <a:solidFill>
              <a:schemeClr val="dk2"/>
            </a:solidFill>
            <a:prstDash val="solid"/>
            <a:round/>
            <a:headEnd type="none" w="med" len="med"/>
            <a:tailEnd type="none" w="med" len="med"/>
          </a:ln>
        </p:spPr>
      </p:cxnSp>
      <p:cxnSp>
        <p:nvCxnSpPr>
          <p:cNvPr id="406" name="Google Shape;406;p61"/>
          <p:cNvCxnSpPr/>
          <p:nvPr/>
        </p:nvCxnSpPr>
        <p:spPr>
          <a:xfrm>
            <a:off x="791150" y="3011023"/>
            <a:ext cx="745560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61"/>
          <p:cNvCxnSpPr/>
          <p:nvPr/>
        </p:nvCxnSpPr>
        <p:spPr>
          <a:xfrm>
            <a:off x="742325" y="4196753"/>
            <a:ext cx="7455600" cy="0"/>
          </a:xfrm>
          <a:prstGeom prst="straightConnector1">
            <a:avLst/>
          </a:prstGeom>
          <a:noFill/>
          <a:ln w="9525" cap="flat" cmpd="sng">
            <a:solidFill>
              <a:schemeClr val="dk2"/>
            </a:solidFill>
            <a:prstDash val="solid"/>
            <a:round/>
            <a:headEnd type="none" w="med" len="med"/>
            <a:tailEnd type="none" w="med" len="med"/>
          </a:ln>
        </p:spPr>
      </p:cxnSp>
      <p:sp>
        <p:nvSpPr>
          <p:cNvPr id="408" name="Google Shape;408;p61"/>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409" name="Google Shape;409;p6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2"/>
          <p:cNvSpPr txBox="1">
            <a:spLocks noGrp="1"/>
          </p:cNvSpPr>
          <p:nvPr>
            <p:ph type="body" idx="1"/>
          </p:nvPr>
        </p:nvSpPr>
        <p:spPr>
          <a:xfrm>
            <a:off x="394900" y="878650"/>
            <a:ext cx="8174400" cy="38799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1"/>
              </a:buClr>
              <a:buSzPts val="1100"/>
              <a:buNone/>
            </a:pPr>
            <a:r>
              <a:rPr lang="en" b="1"/>
              <a:t>Proposal: </a:t>
            </a:r>
            <a:r>
              <a:rPr lang="en"/>
              <a:t>Development of an Automated Emergency Braking (AEB) System with Pedestrian Detection</a:t>
            </a:r>
            <a:endParaRPr/>
          </a:p>
          <a:p>
            <a:pPr marL="0" lvl="0" indent="0" algn="l" rtl="0">
              <a:spcBef>
                <a:spcPts val="0"/>
              </a:spcBef>
              <a:spcAft>
                <a:spcPts val="0"/>
              </a:spcAft>
              <a:buClr>
                <a:schemeClr val="lt1"/>
              </a:buClr>
              <a:buSzPts val="1100"/>
              <a:buNone/>
            </a:pPr>
            <a:endParaRPr/>
          </a:p>
          <a:p>
            <a:pPr marL="0" lvl="0" indent="0" algn="l" rtl="0">
              <a:spcBef>
                <a:spcPts val="0"/>
              </a:spcBef>
              <a:spcAft>
                <a:spcPts val="0"/>
              </a:spcAft>
              <a:buClr>
                <a:schemeClr val="lt1"/>
              </a:buClr>
              <a:buSzPts val="1100"/>
              <a:buNone/>
            </a:pPr>
            <a:endParaRPr/>
          </a:p>
          <a:p>
            <a:pPr marL="0" lvl="0" indent="0" algn="l" rtl="0">
              <a:spcBef>
                <a:spcPts val="0"/>
              </a:spcBef>
              <a:spcAft>
                <a:spcPts val="0"/>
              </a:spcAft>
              <a:buClr>
                <a:schemeClr val="lt1"/>
              </a:buClr>
              <a:buSzPts val="1100"/>
              <a:buNone/>
            </a:pPr>
            <a:r>
              <a:rPr lang="en" b="1"/>
              <a:t>Introduction:</a:t>
            </a:r>
            <a:endParaRPr b="1"/>
          </a:p>
          <a:p>
            <a:pPr marL="457200" lvl="0" indent="-298450" algn="l" rtl="0">
              <a:spcBef>
                <a:spcPts val="0"/>
              </a:spcBef>
              <a:spcAft>
                <a:spcPts val="0"/>
              </a:spcAft>
              <a:buSzPts val="1100"/>
              <a:buChar char="●"/>
            </a:pPr>
            <a:r>
              <a:rPr lang="en"/>
              <a:t>To address the pressing issue of pedestrian safety, the implementation of Automated Emergency Braking (AEB) systems equipped with pedestrian detection technology offers a promising solution </a:t>
            </a:r>
            <a:endParaRPr/>
          </a:p>
          <a:p>
            <a:pPr marL="457200" lvl="0" indent="-298450" algn="l" rtl="0">
              <a:spcBef>
                <a:spcPts val="0"/>
              </a:spcBef>
              <a:spcAft>
                <a:spcPts val="0"/>
              </a:spcAft>
              <a:buSzPts val="1100"/>
              <a:buChar char="●"/>
            </a:pPr>
            <a:r>
              <a:rPr lang="en"/>
              <a:t>AEB systems use sensors to monitor the vehicle's environment and, when a potential pedestrian collision is detected, can automatically apply the brakes to either avoid or mitigate the impact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Focus:</a:t>
            </a:r>
            <a:endParaRPr/>
          </a:p>
          <a:p>
            <a:pPr marL="457200" lvl="0" indent="-298450" algn="l" rtl="0">
              <a:spcBef>
                <a:spcPts val="0"/>
              </a:spcBef>
              <a:spcAft>
                <a:spcPts val="0"/>
              </a:spcAft>
              <a:buSzPts val="1100"/>
              <a:buChar char="●"/>
            </a:pPr>
            <a:r>
              <a:rPr lang="en"/>
              <a:t>Enhancing pedestrian and vehicle safety by integrating deep learning models for pedestrian detection into the AEB system </a:t>
            </a:r>
            <a:endParaRPr/>
          </a:p>
          <a:p>
            <a:pPr marL="457200" lvl="0" indent="-298450" algn="l" rtl="0">
              <a:spcBef>
                <a:spcPts val="0"/>
              </a:spcBef>
              <a:spcAft>
                <a:spcPts val="0"/>
              </a:spcAft>
              <a:buSzPts val="1100"/>
              <a:buChar char="●"/>
            </a:pPr>
            <a:r>
              <a:rPr lang="en"/>
              <a:t>System will be designed to detect pedestrians and trigger the brakes automatically in real-time to prevent or reduce the severity of collisions</a:t>
            </a:r>
            <a:endParaRPr/>
          </a:p>
          <a:p>
            <a:pPr marL="0" lvl="0" indent="0" algn="l" rtl="0">
              <a:spcBef>
                <a:spcPts val="0"/>
              </a:spcBef>
              <a:spcAft>
                <a:spcPts val="0"/>
              </a:spcAft>
              <a:buClr>
                <a:schemeClr val="lt1"/>
              </a:buClr>
              <a:buSzPts val="1100"/>
              <a:buNone/>
            </a:pPr>
            <a:endParaRPr/>
          </a:p>
        </p:txBody>
      </p:sp>
      <p:sp>
        <p:nvSpPr>
          <p:cNvPr id="415" name="Google Shape;415;p62"/>
          <p:cNvSpPr txBox="1">
            <a:spLocks noGrp="1"/>
          </p:cNvSpPr>
          <p:nvPr>
            <p:ph type="subTitle" idx="2"/>
          </p:nvPr>
        </p:nvSpPr>
        <p:spPr>
          <a:xfrm>
            <a:off x="315927" y="429025"/>
            <a:ext cx="2403600" cy="537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3"/>
                </a:solidFill>
              </a:rPr>
              <a:t>PROJECT TOPIC</a:t>
            </a:r>
            <a:endParaRPr/>
          </a:p>
          <a:p>
            <a:pPr marL="0" lvl="0" indent="0" algn="l" rtl="0">
              <a:spcBef>
                <a:spcPts val="0"/>
              </a:spcBef>
              <a:spcAft>
                <a:spcPts val="0"/>
              </a:spcAft>
              <a:buClr>
                <a:schemeClr val="lt1"/>
              </a:buClr>
              <a:buSzPts val="1100"/>
              <a:buFont typeface="Arial"/>
              <a:buNone/>
            </a:pPr>
            <a:endParaRPr/>
          </a:p>
        </p:txBody>
      </p:sp>
      <p:sp>
        <p:nvSpPr>
          <p:cNvPr id="416" name="Google Shape;416;p6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3"/>
          <p:cNvSpPr txBox="1">
            <a:spLocks noGrp="1"/>
          </p:cNvSpPr>
          <p:nvPr>
            <p:ph type="subTitle" idx="2"/>
          </p:nvPr>
        </p:nvSpPr>
        <p:spPr>
          <a:xfrm>
            <a:off x="315925" y="429025"/>
            <a:ext cx="2744400" cy="537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chemeClr val="accent3"/>
                </a:solidFill>
              </a:rPr>
              <a:t>SYSTEM ARCHITECTURE</a:t>
            </a:r>
            <a:endParaRPr/>
          </a:p>
          <a:p>
            <a:pPr marL="0" lvl="0" indent="0" algn="l" rtl="0">
              <a:spcBef>
                <a:spcPts val="0"/>
              </a:spcBef>
              <a:spcAft>
                <a:spcPts val="0"/>
              </a:spcAft>
              <a:buNone/>
            </a:pPr>
            <a:endParaRPr/>
          </a:p>
        </p:txBody>
      </p:sp>
      <p:sp>
        <p:nvSpPr>
          <p:cNvPr id="422" name="Google Shape;422;p6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423" name="Google Shape;423;p63"/>
          <p:cNvSpPr/>
          <p:nvPr/>
        </p:nvSpPr>
        <p:spPr>
          <a:xfrm>
            <a:off x="770050" y="1392000"/>
            <a:ext cx="1678200" cy="10563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Light"/>
                <a:ea typeface="Barlow Light"/>
                <a:cs typeface="Barlow Light"/>
                <a:sym typeface="Barlow Light"/>
              </a:rPr>
              <a:t>Car is moving and monitoring the environment for pedestrians</a:t>
            </a:r>
            <a:endParaRPr>
              <a:latin typeface="Barlow Light"/>
              <a:ea typeface="Barlow Light"/>
              <a:cs typeface="Barlow Light"/>
              <a:sym typeface="Barlow Light"/>
            </a:endParaRPr>
          </a:p>
        </p:txBody>
      </p:sp>
      <p:sp>
        <p:nvSpPr>
          <p:cNvPr id="424" name="Google Shape;424;p63"/>
          <p:cNvSpPr/>
          <p:nvPr/>
        </p:nvSpPr>
        <p:spPr>
          <a:xfrm>
            <a:off x="5497175" y="1574550"/>
            <a:ext cx="1387800" cy="69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Light"/>
                <a:ea typeface="Barlow Light"/>
                <a:cs typeface="Barlow Light"/>
                <a:sym typeface="Barlow Light"/>
              </a:rPr>
              <a:t>Pedestrian Detection using YOLOv8</a:t>
            </a:r>
            <a:endParaRPr>
              <a:latin typeface="Barlow Light"/>
              <a:ea typeface="Barlow Light"/>
              <a:cs typeface="Barlow Light"/>
              <a:sym typeface="Barlow Light"/>
            </a:endParaRPr>
          </a:p>
        </p:txBody>
      </p:sp>
      <p:cxnSp>
        <p:nvCxnSpPr>
          <p:cNvPr id="425" name="Google Shape;425;p63"/>
          <p:cNvCxnSpPr>
            <a:stCxn id="423" idx="3"/>
            <a:endCxn id="424" idx="1"/>
          </p:cNvCxnSpPr>
          <p:nvPr/>
        </p:nvCxnSpPr>
        <p:spPr>
          <a:xfrm>
            <a:off x="2448250" y="1920150"/>
            <a:ext cx="3048900" cy="0"/>
          </a:xfrm>
          <a:prstGeom prst="straightConnector1">
            <a:avLst/>
          </a:prstGeom>
          <a:noFill/>
          <a:ln w="9525" cap="flat" cmpd="sng">
            <a:solidFill>
              <a:schemeClr val="dk2"/>
            </a:solidFill>
            <a:prstDash val="solid"/>
            <a:round/>
            <a:headEnd type="none" w="med" len="med"/>
            <a:tailEnd type="triangle" w="med" len="med"/>
          </a:ln>
        </p:spPr>
      </p:cxnSp>
      <p:sp>
        <p:nvSpPr>
          <p:cNvPr id="426" name="Google Shape;426;p63"/>
          <p:cNvSpPr txBox="1"/>
          <p:nvPr/>
        </p:nvSpPr>
        <p:spPr>
          <a:xfrm>
            <a:off x="3011050" y="1026750"/>
            <a:ext cx="2033700" cy="7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sz="1100">
                <a:solidFill>
                  <a:schemeClr val="lt1"/>
                </a:solidFill>
                <a:latin typeface="Barlow Light"/>
                <a:ea typeface="Barlow Light"/>
                <a:cs typeface="Barlow Light"/>
                <a:sym typeface="Barlow Light"/>
              </a:rPr>
              <a:t>An RGBA camera sensor positioned at the front of the vehicle captures images of the surrounding environment.</a:t>
            </a:r>
            <a:endParaRPr sz="1100">
              <a:solidFill>
                <a:schemeClr val="lt1"/>
              </a:solidFill>
              <a:latin typeface="Barlow Light"/>
              <a:ea typeface="Barlow Light"/>
              <a:cs typeface="Barlow Light"/>
              <a:sym typeface="Barlow Light"/>
            </a:endParaRPr>
          </a:p>
          <a:p>
            <a:pPr marL="0" lvl="0" indent="0" algn="l" rtl="0">
              <a:spcBef>
                <a:spcPts val="0"/>
              </a:spcBef>
              <a:spcAft>
                <a:spcPts val="0"/>
              </a:spcAft>
              <a:buClr>
                <a:schemeClr val="lt1"/>
              </a:buClr>
              <a:buSzPts val="1100"/>
              <a:buFont typeface="Arial"/>
              <a:buNone/>
            </a:pPr>
            <a:endParaRPr sz="1100">
              <a:solidFill>
                <a:schemeClr val="lt1"/>
              </a:solidFill>
              <a:latin typeface="Barlow Light"/>
              <a:ea typeface="Barlow Light"/>
              <a:cs typeface="Barlow Light"/>
              <a:sym typeface="Barlow Light"/>
            </a:endParaRPr>
          </a:p>
          <a:p>
            <a:pPr marL="0" lvl="0" indent="0" algn="l" rtl="0">
              <a:spcBef>
                <a:spcPts val="0"/>
              </a:spcBef>
              <a:spcAft>
                <a:spcPts val="0"/>
              </a:spcAft>
              <a:buClr>
                <a:schemeClr val="lt1"/>
              </a:buClr>
              <a:buSzPts val="1100"/>
              <a:buFont typeface="Arial"/>
              <a:buNone/>
            </a:pPr>
            <a:endParaRPr sz="1100">
              <a:solidFill>
                <a:schemeClr val="lt1"/>
              </a:solidFill>
              <a:latin typeface="Barlow Light"/>
              <a:ea typeface="Barlow Light"/>
              <a:cs typeface="Barlow Light"/>
              <a:sym typeface="Barlow Light"/>
            </a:endParaRPr>
          </a:p>
          <a:p>
            <a:pPr marL="0" lvl="0" indent="0" algn="l" rtl="0">
              <a:spcBef>
                <a:spcPts val="0"/>
              </a:spcBef>
              <a:spcAft>
                <a:spcPts val="0"/>
              </a:spcAft>
              <a:buClr>
                <a:schemeClr val="lt1"/>
              </a:buClr>
              <a:buSzPts val="1100"/>
              <a:buFont typeface="Arial"/>
              <a:buNone/>
            </a:pPr>
            <a:endParaRPr sz="1100">
              <a:solidFill>
                <a:schemeClr val="lt1"/>
              </a:solidFill>
              <a:latin typeface="Barlow Light"/>
              <a:ea typeface="Barlow Light"/>
              <a:cs typeface="Barlow Light"/>
              <a:sym typeface="Barlow Light"/>
            </a:endParaRPr>
          </a:p>
          <a:p>
            <a:pPr marL="0" lvl="0" indent="0" algn="l" rtl="0">
              <a:spcBef>
                <a:spcPts val="0"/>
              </a:spcBef>
              <a:spcAft>
                <a:spcPts val="0"/>
              </a:spcAft>
              <a:buNone/>
            </a:pPr>
            <a:endParaRPr sz="1100">
              <a:solidFill>
                <a:schemeClr val="lt1"/>
              </a:solidFill>
              <a:latin typeface="Barlow Light"/>
              <a:ea typeface="Barlow Light"/>
              <a:cs typeface="Barlow Light"/>
              <a:sym typeface="Barlow Light"/>
            </a:endParaRPr>
          </a:p>
        </p:txBody>
      </p:sp>
      <p:sp>
        <p:nvSpPr>
          <p:cNvPr id="427" name="Google Shape;427;p63"/>
          <p:cNvSpPr/>
          <p:nvPr/>
        </p:nvSpPr>
        <p:spPr>
          <a:xfrm>
            <a:off x="5244725" y="3751500"/>
            <a:ext cx="1922700" cy="5826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Light"/>
                <a:ea typeface="Barlow Light"/>
                <a:cs typeface="Barlow Light"/>
                <a:sym typeface="Barlow Light"/>
              </a:rPr>
              <a:t>Apply Brakes</a:t>
            </a:r>
            <a:endParaRPr>
              <a:latin typeface="Barlow Light"/>
              <a:ea typeface="Barlow Light"/>
              <a:cs typeface="Barlow Light"/>
              <a:sym typeface="Barlow Light"/>
            </a:endParaRPr>
          </a:p>
        </p:txBody>
      </p:sp>
      <p:cxnSp>
        <p:nvCxnSpPr>
          <p:cNvPr id="428" name="Google Shape;428;p63"/>
          <p:cNvCxnSpPr>
            <a:stCxn id="424" idx="2"/>
            <a:endCxn id="427" idx="0"/>
          </p:cNvCxnSpPr>
          <p:nvPr/>
        </p:nvCxnSpPr>
        <p:spPr>
          <a:xfrm>
            <a:off x="6191075" y="2265750"/>
            <a:ext cx="15000" cy="1485900"/>
          </a:xfrm>
          <a:prstGeom prst="straightConnector1">
            <a:avLst/>
          </a:prstGeom>
          <a:noFill/>
          <a:ln w="9525" cap="flat" cmpd="sng">
            <a:solidFill>
              <a:schemeClr val="dk2"/>
            </a:solidFill>
            <a:prstDash val="solid"/>
            <a:round/>
            <a:headEnd type="none" w="med" len="med"/>
            <a:tailEnd type="triangle" w="med" len="med"/>
          </a:ln>
        </p:spPr>
      </p:cxnSp>
      <p:sp>
        <p:nvSpPr>
          <p:cNvPr id="429" name="Google Shape;429;p63"/>
          <p:cNvSpPr txBox="1"/>
          <p:nvPr/>
        </p:nvSpPr>
        <p:spPr>
          <a:xfrm>
            <a:off x="6191075" y="2669875"/>
            <a:ext cx="17628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Barlow Light"/>
                <a:ea typeface="Barlow Light"/>
                <a:cs typeface="Barlow Light"/>
                <a:sym typeface="Barlow Light"/>
              </a:rPr>
              <a:t>Pedestrian Detected? &amp;&amp; </a:t>
            </a:r>
            <a:endParaRPr sz="1100">
              <a:solidFill>
                <a:schemeClr val="lt1"/>
              </a:solidFill>
              <a:latin typeface="Barlow Light"/>
              <a:ea typeface="Barlow Light"/>
              <a:cs typeface="Barlow Light"/>
              <a:sym typeface="Barlow Light"/>
            </a:endParaRPr>
          </a:p>
          <a:p>
            <a:pPr marL="0" lvl="0" indent="0" algn="l" rtl="0">
              <a:spcBef>
                <a:spcPts val="0"/>
              </a:spcBef>
              <a:spcAft>
                <a:spcPts val="0"/>
              </a:spcAft>
              <a:buNone/>
            </a:pPr>
            <a:r>
              <a:rPr lang="en" sz="1100">
                <a:solidFill>
                  <a:schemeClr val="lt1"/>
                </a:solidFill>
                <a:latin typeface="Barlow Light"/>
                <a:ea typeface="Barlow Light"/>
                <a:cs typeface="Barlow Light"/>
                <a:sym typeface="Barlow Light"/>
              </a:rPr>
              <a:t>Within Braking Distance?</a:t>
            </a:r>
            <a:endParaRPr sz="1100">
              <a:solidFill>
                <a:schemeClr val="lt1"/>
              </a:solidFill>
              <a:latin typeface="Barlow Light"/>
              <a:ea typeface="Barlow Light"/>
              <a:cs typeface="Barlow Light"/>
              <a:sym typeface="Barlow Light"/>
            </a:endParaRPr>
          </a:p>
        </p:txBody>
      </p:sp>
      <p:sp>
        <p:nvSpPr>
          <p:cNvPr id="430" name="Google Shape;430;p63"/>
          <p:cNvSpPr/>
          <p:nvPr/>
        </p:nvSpPr>
        <p:spPr>
          <a:xfrm>
            <a:off x="1754225" y="3751500"/>
            <a:ext cx="1922700" cy="5826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Light"/>
                <a:ea typeface="Barlow Light"/>
                <a:cs typeface="Barlow Light"/>
                <a:sym typeface="Barlow Light"/>
              </a:rPr>
              <a:t>Accelerate</a:t>
            </a:r>
            <a:endParaRPr>
              <a:latin typeface="Barlow Light"/>
              <a:ea typeface="Barlow Light"/>
              <a:cs typeface="Barlow Light"/>
              <a:sym typeface="Barlow Light"/>
            </a:endParaRPr>
          </a:p>
        </p:txBody>
      </p:sp>
      <p:sp>
        <p:nvSpPr>
          <p:cNvPr id="431" name="Google Shape;431;p63"/>
          <p:cNvSpPr txBox="1"/>
          <p:nvPr/>
        </p:nvSpPr>
        <p:spPr>
          <a:xfrm>
            <a:off x="4121175" y="4630775"/>
            <a:ext cx="17628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Barlow Light"/>
                <a:ea typeface="Barlow Light"/>
                <a:cs typeface="Barlow Light"/>
                <a:sym typeface="Barlow Light"/>
              </a:rPr>
              <a:t>Pedestrian Not Detected?</a:t>
            </a:r>
            <a:endParaRPr sz="1100">
              <a:solidFill>
                <a:schemeClr val="lt1"/>
              </a:solidFill>
              <a:latin typeface="Barlow Light"/>
              <a:ea typeface="Barlow Light"/>
              <a:cs typeface="Barlow Light"/>
              <a:sym typeface="Barlow Light"/>
            </a:endParaRPr>
          </a:p>
        </p:txBody>
      </p:sp>
      <p:cxnSp>
        <p:nvCxnSpPr>
          <p:cNvPr id="432" name="Google Shape;432;p63"/>
          <p:cNvCxnSpPr>
            <a:endCxn id="427" idx="1"/>
          </p:cNvCxnSpPr>
          <p:nvPr/>
        </p:nvCxnSpPr>
        <p:spPr>
          <a:xfrm rot="-5400000" flipH="1">
            <a:off x="3801448" y="2111970"/>
            <a:ext cx="1842600" cy="1607100"/>
          </a:xfrm>
          <a:prstGeom prst="bentConnector3">
            <a:avLst>
              <a:gd name="adj1" fmla="val 47685"/>
            </a:avLst>
          </a:prstGeom>
          <a:noFill/>
          <a:ln w="9525" cap="flat" cmpd="sng">
            <a:solidFill>
              <a:schemeClr val="dk2"/>
            </a:solidFill>
            <a:prstDash val="solid"/>
            <a:round/>
            <a:headEnd type="stealth" w="med" len="med"/>
            <a:tailEnd type="none" w="med" len="med"/>
          </a:ln>
        </p:spPr>
      </p:cxnSp>
      <p:sp>
        <p:nvSpPr>
          <p:cNvPr id="433" name="Google Shape;433;p63"/>
          <p:cNvSpPr txBox="1"/>
          <p:nvPr/>
        </p:nvSpPr>
        <p:spPr>
          <a:xfrm>
            <a:off x="3988975" y="2302800"/>
            <a:ext cx="952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Barlow Light"/>
                <a:ea typeface="Barlow Light"/>
                <a:cs typeface="Barlow Light"/>
                <a:sym typeface="Barlow Light"/>
              </a:rPr>
              <a:t>Pedestrian Still in Path?</a:t>
            </a:r>
            <a:endParaRPr sz="1100">
              <a:solidFill>
                <a:schemeClr val="lt1"/>
              </a:solidFill>
              <a:latin typeface="Barlow Light"/>
              <a:ea typeface="Barlow Light"/>
              <a:cs typeface="Barlow Light"/>
              <a:sym typeface="Barlow Light"/>
            </a:endParaRPr>
          </a:p>
        </p:txBody>
      </p:sp>
      <p:cxnSp>
        <p:nvCxnSpPr>
          <p:cNvPr id="434" name="Google Shape;434;p63"/>
          <p:cNvCxnSpPr>
            <a:endCxn id="430" idx="2"/>
          </p:cNvCxnSpPr>
          <p:nvPr/>
        </p:nvCxnSpPr>
        <p:spPr>
          <a:xfrm rot="-5400000" flipH="1">
            <a:off x="691925" y="2980500"/>
            <a:ext cx="1574700" cy="549900"/>
          </a:xfrm>
          <a:prstGeom prst="bentConnector2">
            <a:avLst/>
          </a:prstGeom>
          <a:noFill/>
          <a:ln w="9525" cap="flat" cmpd="sng">
            <a:solidFill>
              <a:schemeClr val="dk2"/>
            </a:solidFill>
            <a:prstDash val="solid"/>
            <a:round/>
            <a:headEnd type="stealth" w="med" len="med"/>
            <a:tailEnd type="none" w="med" len="med"/>
          </a:ln>
        </p:spPr>
      </p:cxnSp>
      <p:cxnSp>
        <p:nvCxnSpPr>
          <p:cNvPr id="435" name="Google Shape;435;p63"/>
          <p:cNvCxnSpPr>
            <a:endCxn id="430" idx="4"/>
          </p:cNvCxnSpPr>
          <p:nvPr/>
        </p:nvCxnSpPr>
        <p:spPr>
          <a:xfrm flipH="1">
            <a:off x="2715575" y="1935000"/>
            <a:ext cx="4214700" cy="2399100"/>
          </a:xfrm>
          <a:prstGeom prst="bentConnector4">
            <a:avLst>
              <a:gd name="adj1" fmla="val -34670"/>
              <a:gd name="adj2" fmla="val 109926"/>
            </a:avLst>
          </a:prstGeom>
          <a:noFill/>
          <a:ln w="9525" cap="flat" cmpd="sng">
            <a:solidFill>
              <a:schemeClr val="dk2"/>
            </a:solidFill>
            <a:prstDash val="solid"/>
            <a:round/>
            <a:headEnd type="none" w="med" len="med"/>
            <a:tailEnd type="stealth" w="med" len="med"/>
          </a:ln>
        </p:spPr>
      </p:cxnSp>
      <p:sp>
        <p:nvSpPr>
          <p:cNvPr id="436" name="Google Shape;436;p63"/>
          <p:cNvSpPr txBox="1"/>
          <p:nvPr/>
        </p:nvSpPr>
        <p:spPr>
          <a:xfrm>
            <a:off x="1530200" y="3474088"/>
            <a:ext cx="5755500" cy="100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lt1"/>
                </a:solidFill>
                <a:latin typeface="Barlow"/>
                <a:ea typeface="Barlow"/>
                <a:cs typeface="Barlow"/>
                <a:sym typeface="Barlow"/>
              </a:rPr>
              <a:t>CARLA Simulations</a:t>
            </a:r>
            <a:endParaRPr sz="1100" b="1">
              <a:solidFill>
                <a:schemeClr val="lt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4"/>
          <p:cNvSpPr txBox="1">
            <a:spLocks noGrp="1"/>
          </p:cNvSpPr>
          <p:nvPr>
            <p:ph type="subTitle" idx="1"/>
          </p:nvPr>
        </p:nvSpPr>
        <p:spPr>
          <a:xfrm>
            <a:off x="480424" y="290625"/>
            <a:ext cx="4328119" cy="337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PEDESTRIAN DETECTION using YOLO</a:t>
            </a:r>
            <a:endParaRPr dirty="0"/>
          </a:p>
        </p:txBody>
      </p:sp>
      <p:sp>
        <p:nvSpPr>
          <p:cNvPr id="442" name="Google Shape;442;p64"/>
          <p:cNvSpPr txBox="1"/>
          <p:nvPr/>
        </p:nvSpPr>
        <p:spPr>
          <a:xfrm>
            <a:off x="5279375" y="1911125"/>
            <a:ext cx="3237600" cy="1094700"/>
          </a:xfrm>
          <a:prstGeom prst="rect">
            <a:avLst/>
          </a:prstGeom>
          <a:noFill/>
          <a:ln>
            <a:noFill/>
          </a:ln>
        </p:spPr>
        <p:txBody>
          <a:bodyPr spcFirstLastPara="1" wrap="square" lIns="0" tIns="0" rIns="182850" bIns="182850" anchor="t" anchorCtr="0">
            <a:noAutofit/>
          </a:bodyPr>
          <a:lstStyle/>
          <a:p>
            <a:pPr marL="457200" lvl="0" indent="-298450" algn="l" rtl="0">
              <a:lnSpc>
                <a:spcPct val="115000"/>
              </a:lnSpc>
              <a:spcBef>
                <a:spcPts val="0"/>
              </a:spcBef>
              <a:spcAft>
                <a:spcPts val="0"/>
              </a:spcAft>
              <a:buClr>
                <a:schemeClr val="lt1"/>
              </a:buClr>
              <a:buSzPts val="1100"/>
              <a:buFont typeface="Barlow Light"/>
              <a:buChar char="●"/>
            </a:pPr>
            <a:r>
              <a:rPr lang="en" sz="1100" dirty="0">
                <a:solidFill>
                  <a:schemeClr val="lt1"/>
                </a:solidFill>
                <a:latin typeface="Barlow Light"/>
                <a:ea typeface="Barlow Light"/>
                <a:cs typeface="Barlow Light"/>
                <a:sym typeface="Barlow Light"/>
              </a:rPr>
              <a:t>Histogram of Oriented Gradients (HOG) with Support Vector Machines (SVMs)</a:t>
            </a:r>
            <a:endParaRPr sz="1100" dirty="0">
              <a:solidFill>
                <a:schemeClr val="lt1"/>
              </a:solidFill>
              <a:latin typeface="Barlow Light"/>
              <a:ea typeface="Barlow Light"/>
              <a:cs typeface="Barlow Light"/>
              <a:sym typeface="Barlow Light"/>
            </a:endParaRPr>
          </a:p>
          <a:p>
            <a:pPr marL="457200" lvl="0" indent="-298450" algn="l" rtl="0">
              <a:lnSpc>
                <a:spcPct val="115000"/>
              </a:lnSpc>
              <a:spcBef>
                <a:spcPts val="0"/>
              </a:spcBef>
              <a:spcAft>
                <a:spcPts val="0"/>
              </a:spcAft>
              <a:buClr>
                <a:schemeClr val="lt1"/>
              </a:buClr>
              <a:buSzPts val="1100"/>
              <a:buFont typeface="Barlow Light"/>
              <a:buChar char="●"/>
            </a:pPr>
            <a:r>
              <a:rPr lang="en" sz="1100" dirty="0">
                <a:solidFill>
                  <a:schemeClr val="lt1"/>
                </a:solidFill>
                <a:latin typeface="Barlow Light"/>
                <a:ea typeface="Barlow Light"/>
                <a:cs typeface="Barlow Light"/>
                <a:sym typeface="Barlow Light"/>
              </a:rPr>
              <a:t>Faster R-CNN</a:t>
            </a:r>
            <a:endParaRPr sz="1100" dirty="0">
              <a:solidFill>
                <a:schemeClr val="lt1"/>
              </a:solidFill>
              <a:latin typeface="Barlow Light"/>
              <a:ea typeface="Barlow Light"/>
              <a:cs typeface="Barlow Light"/>
              <a:sym typeface="Barlow Light"/>
            </a:endParaRPr>
          </a:p>
          <a:p>
            <a:pPr marL="457200" lvl="0" indent="-298450" algn="l" rtl="0">
              <a:lnSpc>
                <a:spcPct val="115000"/>
              </a:lnSpc>
              <a:spcBef>
                <a:spcPts val="0"/>
              </a:spcBef>
              <a:spcAft>
                <a:spcPts val="0"/>
              </a:spcAft>
              <a:buClr>
                <a:schemeClr val="lt1"/>
              </a:buClr>
              <a:buSzPts val="1100"/>
              <a:buFont typeface="Barlow Light"/>
              <a:buChar char="●"/>
            </a:pPr>
            <a:r>
              <a:rPr lang="en" sz="1100" b="1" dirty="0">
                <a:solidFill>
                  <a:schemeClr val="lt1"/>
                </a:solidFill>
                <a:latin typeface="Barlow Light"/>
                <a:ea typeface="Barlow Light"/>
                <a:cs typeface="Barlow Light"/>
                <a:sym typeface="Barlow Light"/>
              </a:rPr>
              <a:t>YOLO (You Only Look Once)</a:t>
            </a:r>
            <a:endParaRPr sz="1100" b="1" dirty="0">
              <a:solidFill>
                <a:schemeClr val="lt1"/>
              </a:solidFill>
              <a:latin typeface="Barlow Light"/>
              <a:ea typeface="Barlow Light"/>
              <a:cs typeface="Barlow Light"/>
              <a:sym typeface="Barlow Light"/>
            </a:endParaRPr>
          </a:p>
          <a:p>
            <a:pPr marL="457200" lvl="0" indent="-298450" algn="l" rtl="0">
              <a:lnSpc>
                <a:spcPct val="115000"/>
              </a:lnSpc>
              <a:spcBef>
                <a:spcPts val="0"/>
              </a:spcBef>
              <a:spcAft>
                <a:spcPts val="0"/>
              </a:spcAft>
              <a:buClr>
                <a:schemeClr val="lt1"/>
              </a:buClr>
              <a:buSzPts val="1100"/>
              <a:buFont typeface="Barlow Light"/>
              <a:buChar char="●"/>
            </a:pPr>
            <a:r>
              <a:rPr lang="en" sz="1100" dirty="0">
                <a:solidFill>
                  <a:schemeClr val="lt1"/>
                </a:solidFill>
                <a:latin typeface="Barlow Light"/>
                <a:ea typeface="Barlow Light"/>
                <a:cs typeface="Barlow Light"/>
                <a:sym typeface="Barlow Light"/>
              </a:rPr>
              <a:t>RetinaNet</a:t>
            </a:r>
            <a:endParaRPr sz="1100" dirty="0">
              <a:solidFill>
                <a:schemeClr val="lt1"/>
              </a:solidFill>
              <a:latin typeface="Barlow Light"/>
              <a:ea typeface="Barlow Light"/>
              <a:cs typeface="Barlow Light"/>
              <a:sym typeface="Barlow Light"/>
            </a:endParaRPr>
          </a:p>
        </p:txBody>
      </p:sp>
      <p:sp>
        <p:nvSpPr>
          <p:cNvPr id="443" name="Google Shape;443;p64"/>
          <p:cNvSpPr txBox="1"/>
          <p:nvPr/>
        </p:nvSpPr>
        <p:spPr>
          <a:xfrm>
            <a:off x="5279375" y="1576485"/>
            <a:ext cx="1860300" cy="346200"/>
          </a:xfrm>
          <a:prstGeom prst="rect">
            <a:avLst/>
          </a:prstGeom>
          <a:noFill/>
          <a:ln>
            <a:noFill/>
          </a:ln>
        </p:spPr>
        <p:txBody>
          <a:bodyPr spcFirstLastPara="1" wrap="square" lIns="0" tIns="0" rIns="0" bIns="0" anchor="t" anchorCtr="0">
            <a:noAutofit/>
          </a:bodyPr>
          <a:lstStyle/>
          <a:p>
            <a:pPr marL="0" lvl="0" indent="0" algn="l" rtl="0">
              <a:spcBef>
                <a:spcPts val="0"/>
              </a:spcBef>
              <a:spcAft>
                <a:spcPts val="3200"/>
              </a:spcAft>
              <a:buNone/>
            </a:pPr>
            <a:r>
              <a:rPr lang="en">
                <a:solidFill>
                  <a:schemeClr val="lt1"/>
                </a:solidFill>
                <a:latin typeface="Hepta Slab Medium"/>
                <a:ea typeface="Hepta Slab Medium"/>
                <a:cs typeface="Hepta Slab Medium"/>
                <a:sym typeface="Hepta Slab Medium"/>
              </a:rPr>
              <a:t>Models Explored</a:t>
            </a:r>
            <a:endParaRPr>
              <a:solidFill>
                <a:schemeClr val="lt1"/>
              </a:solidFill>
              <a:latin typeface="Hepta Slab Medium"/>
              <a:ea typeface="Hepta Slab Medium"/>
              <a:cs typeface="Hepta Slab Medium"/>
              <a:sym typeface="Hepta Slab Medium"/>
            </a:endParaRPr>
          </a:p>
        </p:txBody>
      </p:sp>
      <p:sp>
        <p:nvSpPr>
          <p:cNvPr id="444" name="Google Shape;444;p64"/>
          <p:cNvSpPr txBox="1"/>
          <p:nvPr/>
        </p:nvSpPr>
        <p:spPr>
          <a:xfrm>
            <a:off x="5279375" y="3830075"/>
            <a:ext cx="3516900" cy="760500"/>
          </a:xfrm>
          <a:prstGeom prst="rect">
            <a:avLst/>
          </a:prstGeom>
          <a:noFill/>
          <a:ln>
            <a:noFill/>
          </a:ln>
        </p:spPr>
        <p:txBody>
          <a:bodyPr spcFirstLastPara="1" wrap="square" lIns="0" tIns="0" rIns="182850" bIns="182850" anchor="t" anchorCtr="0">
            <a:noAutofit/>
          </a:bodyPr>
          <a:lstStyle/>
          <a:p>
            <a:pPr marL="457200" lvl="0" indent="-298450" algn="l" rtl="0">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Used YOLOv8 model</a:t>
            </a:r>
            <a:endParaRPr sz="1100">
              <a:solidFill>
                <a:schemeClr val="lt1"/>
              </a:solidFill>
              <a:latin typeface="Barlow Light"/>
              <a:ea typeface="Barlow Light"/>
              <a:cs typeface="Barlow Light"/>
              <a:sym typeface="Barlow Light"/>
            </a:endParaRPr>
          </a:p>
          <a:p>
            <a:pPr marL="457200" lvl="0" indent="-298450" algn="l" rtl="0">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Pre-calculated the weights</a:t>
            </a:r>
            <a:endParaRPr sz="1100">
              <a:solidFill>
                <a:schemeClr val="lt1"/>
              </a:solidFill>
              <a:latin typeface="Barlow Light"/>
              <a:ea typeface="Barlow Light"/>
              <a:cs typeface="Barlow Light"/>
              <a:sym typeface="Barlow Light"/>
            </a:endParaRPr>
          </a:p>
          <a:p>
            <a:pPr marL="457200" lvl="0" indent="-298450" algn="l" rtl="0">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Tested on Penn-Fudan Dataset</a:t>
            </a:r>
            <a:endParaRPr sz="1100">
              <a:solidFill>
                <a:schemeClr val="lt1"/>
              </a:solidFill>
              <a:latin typeface="Barlow Light"/>
              <a:ea typeface="Barlow Light"/>
              <a:cs typeface="Barlow Light"/>
              <a:sym typeface="Barlow Light"/>
            </a:endParaRPr>
          </a:p>
        </p:txBody>
      </p:sp>
      <p:sp>
        <p:nvSpPr>
          <p:cNvPr id="445" name="Google Shape;445;p64"/>
          <p:cNvSpPr txBox="1"/>
          <p:nvPr/>
        </p:nvSpPr>
        <p:spPr>
          <a:xfrm>
            <a:off x="5279375" y="3495410"/>
            <a:ext cx="1860300" cy="346200"/>
          </a:xfrm>
          <a:prstGeom prst="rect">
            <a:avLst/>
          </a:prstGeom>
          <a:noFill/>
          <a:ln>
            <a:noFill/>
          </a:ln>
        </p:spPr>
        <p:txBody>
          <a:bodyPr spcFirstLastPara="1" wrap="square" lIns="0" tIns="0" rIns="0" bIns="0" anchor="t" anchorCtr="0">
            <a:noAutofit/>
          </a:bodyPr>
          <a:lstStyle/>
          <a:p>
            <a:pPr marL="0" lvl="0" indent="0" algn="l" rtl="0">
              <a:spcBef>
                <a:spcPts val="0"/>
              </a:spcBef>
              <a:spcAft>
                <a:spcPts val="3200"/>
              </a:spcAft>
              <a:buNone/>
            </a:pPr>
            <a:r>
              <a:rPr lang="en">
                <a:solidFill>
                  <a:schemeClr val="lt1"/>
                </a:solidFill>
                <a:latin typeface="Hepta Slab Medium"/>
                <a:ea typeface="Hepta Slab Medium"/>
                <a:cs typeface="Hepta Slab Medium"/>
                <a:sym typeface="Hepta Slab Medium"/>
              </a:rPr>
              <a:t>Model Building</a:t>
            </a:r>
            <a:endParaRPr>
              <a:solidFill>
                <a:schemeClr val="lt1"/>
              </a:solidFill>
              <a:latin typeface="Hepta Slab Medium"/>
              <a:ea typeface="Hepta Slab Medium"/>
              <a:cs typeface="Hepta Slab Medium"/>
              <a:sym typeface="Hepta Slab Medium"/>
            </a:endParaRPr>
          </a:p>
        </p:txBody>
      </p:sp>
      <p:sp>
        <p:nvSpPr>
          <p:cNvPr id="446" name="Google Shape;446;p64"/>
          <p:cNvSpPr txBox="1"/>
          <p:nvPr/>
        </p:nvSpPr>
        <p:spPr>
          <a:xfrm>
            <a:off x="639575" y="1911125"/>
            <a:ext cx="3649800" cy="1199700"/>
          </a:xfrm>
          <a:prstGeom prst="rect">
            <a:avLst/>
          </a:prstGeom>
          <a:noFill/>
          <a:ln>
            <a:noFill/>
          </a:ln>
        </p:spPr>
        <p:txBody>
          <a:bodyPr spcFirstLastPara="1" wrap="square" lIns="0" tIns="0" rIns="182850" bIns="182850" anchor="t" anchorCtr="0">
            <a:noAutofit/>
          </a:bodyPr>
          <a:lstStyle/>
          <a:p>
            <a:pPr marL="457200" lvl="0" indent="-298450" algn="l" rtl="0">
              <a:lnSpc>
                <a:spcPct val="115000"/>
              </a:lnSpc>
              <a:spcBef>
                <a:spcPts val="0"/>
              </a:spcBef>
              <a:spcAft>
                <a:spcPts val="0"/>
              </a:spcAft>
              <a:buClr>
                <a:schemeClr val="lt1"/>
              </a:buClr>
              <a:buSzPts val="1100"/>
              <a:buFont typeface="Barlow Light"/>
              <a:buChar char="●"/>
            </a:pPr>
            <a:r>
              <a:rPr lang="en" sz="1100" b="1" dirty="0">
                <a:solidFill>
                  <a:schemeClr val="lt1"/>
                </a:solidFill>
                <a:latin typeface="Barlow Light"/>
                <a:ea typeface="Barlow Light"/>
                <a:cs typeface="Barlow Light"/>
                <a:sym typeface="Barlow Light"/>
              </a:rPr>
              <a:t>COCO (General object detection) ( ~330k images)</a:t>
            </a:r>
            <a:endParaRPr sz="1100" b="1" dirty="0">
              <a:solidFill>
                <a:schemeClr val="lt1"/>
              </a:solidFill>
              <a:latin typeface="Barlow Light"/>
              <a:ea typeface="Barlow Light"/>
              <a:cs typeface="Barlow Light"/>
              <a:sym typeface="Barlow Light"/>
            </a:endParaRPr>
          </a:p>
          <a:p>
            <a:pPr marL="457200" lvl="0" indent="-298450" algn="l" rtl="0">
              <a:lnSpc>
                <a:spcPct val="115000"/>
              </a:lnSpc>
              <a:spcBef>
                <a:spcPts val="0"/>
              </a:spcBef>
              <a:spcAft>
                <a:spcPts val="0"/>
              </a:spcAft>
              <a:buClr>
                <a:schemeClr val="lt1"/>
              </a:buClr>
              <a:buSzPts val="1100"/>
              <a:buFont typeface="Barlow Light"/>
              <a:buChar char="●"/>
            </a:pPr>
            <a:r>
              <a:rPr lang="en" sz="1100" dirty="0">
                <a:solidFill>
                  <a:schemeClr val="lt1"/>
                </a:solidFill>
                <a:latin typeface="Barlow Light"/>
                <a:ea typeface="Barlow Light"/>
                <a:cs typeface="Barlow Light"/>
                <a:sym typeface="Barlow Light"/>
              </a:rPr>
              <a:t>CrowdHuman  (Human detection in crowds) ( ~15k images)</a:t>
            </a:r>
            <a:endParaRPr sz="1100" dirty="0">
              <a:solidFill>
                <a:schemeClr val="lt1"/>
              </a:solidFill>
              <a:latin typeface="Barlow Light"/>
              <a:ea typeface="Barlow Light"/>
              <a:cs typeface="Barlow Light"/>
              <a:sym typeface="Barlow Light"/>
            </a:endParaRPr>
          </a:p>
          <a:p>
            <a:pPr marL="457200" lvl="0" indent="-298450" algn="l" rtl="0">
              <a:lnSpc>
                <a:spcPct val="115000"/>
              </a:lnSpc>
              <a:spcBef>
                <a:spcPts val="0"/>
              </a:spcBef>
              <a:spcAft>
                <a:spcPts val="0"/>
              </a:spcAft>
              <a:buClr>
                <a:schemeClr val="lt1"/>
              </a:buClr>
              <a:buSzPts val="1100"/>
              <a:buFont typeface="Barlow Light"/>
              <a:buChar char="●"/>
            </a:pPr>
            <a:r>
              <a:rPr lang="en" sz="1100" dirty="0">
                <a:solidFill>
                  <a:schemeClr val="lt1"/>
                </a:solidFill>
                <a:latin typeface="Barlow Light"/>
                <a:ea typeface="Barlow Light"/>
                <a:cs typeface="Barlow Light"/>
                <a:sym typeface="Barlow Light"/>
              </a:rPr>
              <a:t>HiEve (Human detection in events)  (~32k frames)</a:t>
            </a:r>
            <a:endParaRPr sz="1100" dirty="0">
              <a:solidFill>
                <a:schemeClr val="lt1"/>
              </a:solidFill>
              <a:latin typeface="Barlow Light"/>
              <a:ea typeface="Barlow Light"/>
              <a:cs typeface="Barlow Light"/>
              <a:sym typeface="Barlow Light"/>
            </a:endParaRPr>
          </a:p>
          <a:p>
            <a:pPr marL="457200" lvl="0" indent="-298450" algn="l" rtl="0">
              <a:lnSpc>
                <a:spcPct val="115000"/>
              </a:lnSpc>
              <a:spcBef>
                <a:spcPts val="0"/>
              </a:spcBef>
              <a:spcAft>
                <a:spcPts val="0"/>
              </a:spcAft>
              <a:buClr>
                <a:schemeClr val="lt1"/>
              </a:buClr>
              <a:buSzPts val="1100"/>
              <a:buFont typeface="Barlow Light"/>
              <a:buChar char="●"/>
            </a:pPr>
            <a:r>
              <a:rPr lang="en" sz="1100" b="1" dirty="0">
                <a:solidFill>
                  <a:schemeClr val="lt1"/>
                </a:solidFill>
                <a:latin typeface="Barlow Light"/>
                <a:ea typeface="Barlow Light"/>
                <a:cs typeface="Barlow Light"/>
                <a:sym typeface="Barlow Light"/>
              </a:rPr>
              <a:t>Penn-Fudan ( Pedestrian detection) ( ~170 images)</a:t>
            </a:r>
            <a:endParaRPr sz="1100" b="1" dirty="0">
              <a:solidFill>
                <a:schemeClr val="lt1"/>
              </a:solidFill>
              <a:latin typeface="Barlow Light"/>
              <a:ea typeface="Barlow Light"/>
              <a:cs typeface="Barlow Light"/>
              <a:sym typeface="Barlow Light"/>
            </a:endParaRPr>
          </a:p>
        </p:txBody>
      </p:sp>
      <p:sp>
        <p:nvSpPr>
          <p:cNvPr id="447" name="Google Shape;447;p64"/>
          <p:cNvSpPr txBox="1"/>
          <p:nvPr/>
        </p:nvSpPr>
        <p:spPr>
          <a:xfrm>
            <a:off x="791175" y="1576485"/>
            <a:ext cx="1860300" cy="24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3200"/>
              </a:spcAft>
              <a:buNone/>
            </a:pPr>
            <a:r>
              <a:rPr lang="en">
                <a:solidFill>
                  <a:schemeClr val="lt1"/>
                </a:solidFill>
                <a:latin typeface="Hepta Slab Medium"/>
                <a:ea typeface="Hepta Slab Medium"/>
                <a:cs typeface="Hepta Slab Medium"/>
                <a:sym typeface="Hepta Slab Medium"/>
              </a:rPr>
              <a:t>Datasets</a:t>
            </a:r>
            <a:endParaRPr>
              <a:solidFill>
                <a:schemeClr val="lt1"/>
              </a:solidFill>
              <a:latin typeface="Hepta Slab Medium"/>
              <a:ea typeface="Hepta Slab Medium"/>
              <a:cs typeface="Hepta Slab Medium"/>
              <a:sym typeface="Hepta Slab Medium"/>
            </a:endParaRPr>
          </a:p>
        </p:txBody>
      </p:sp>
      <p:sp>
        <p:nvSpPr>
          <p:cNvPr id="448" name="Google Shape;448;p64"/>
          <p:cNvSpPr txBox="1"/>
          <p:nvPr/>
        </p:nvSpPr>
        <p:spPr>
          <a:xfrm>
            <a:off x="639575" y="3830075"/>
            <a:ext cx="3273900" cy="970500"/>
          </a:xfrm>
          <a:prstGeom prst="rect">
            <a:avLst/>
          </a:prstGeom>
          <a:noFill/>
          <a:ln>
            <a:noFill/>
          </a:ln>
        </p:spPr>
        <p:txBody>
          <a:bodyPr spcFirstLastPara="1" wrap="square" lIns="0" tIns="0" rIns="182850" bIns="182850" anchor="t" anchorCtr="0">
            <a:noAutofit/>
          </a:bodyPr>
          <a:lstStyle/>
          <a:p>
            <a:pPr marL="457200" lvl="0" indent="-298450" algn="l" rtl="0">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Collected 70K images from the various datasets</a:t>
            </a:r>
            <a:endParaRPr sz="1100">
              <a:solidFill>
                <a:schemeClr val="dk1"/>
              </a:solidFill>
              <a:latin typeface="Barlow Light"/>
              <a:ea typeface="Barlow Light"/>
              <a:cs typeface="Barlow Light"/>
              <a:sym typeface="Barlow Light"/>
            </a:endParaRPr>
          </a:p>
          <a:p>
            <a:pPr marL="457200" lvl="0" indent="-298450" algn="l" rtl="0">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Custom python scripts to filter images from datasets of size 300K-1M images</a:t>
            </a:r>
            <a:endParaRPr sz="1100">
              <a:solidFill>
                <a:schemeClr val="dk1"/>
              </a:solidFill>
              <a:latin typeface="Barlow Light"/>
              <a:ea typeface="Barlow Light"/>
              <a:cs typeface="Barlow Light"/>
              <a:sym typeface="Barlow Light"/>
            </a:endParaRPr>
          </a:p>
        </p:txBody>
      </p:sp>
      <p:sp>
        <p:nvSpPr>
          <p:cNvPr id="449" name="Google Shape;449;p64"/>
          <p:cNvSpPr txBox="1"/>
          <p:nvPr/>
        </p:nvSpPr>
        <p:spPr>
          <a:xfrm>
            <a:off x="791175" y="3495407"/>
            <a:ext cx="1860300" cy="346200"/>
          </a:xfrm>
          <a:prstGeom prst="rect">
            <a:avLst/>
          </a:prstGeom>
          <a:noFill/>
          <a:ln>
            <a:noFill/>
          </a:ln>
        </p:spPr>
        <p:txBody>
          <a:bodyPr spcFirstLastPara="1" wrap="square" lIns="0" tIns="0" rIns="0" bIns="0" anchor="t" anchorCtr="0">
            <a:noAutofit/>
          </a:bodyPr>
          <a:lstStyle/>
          <a:p>
            <a:pPr marL="0" lvl="0" indent="0" algn="l" rtl="0">
              <a:spcBef>
                <a:spcPts val="0"/>
              </a:spcBef>
              <a:spcAft>
                <a:spcPts val="3200"/>
              </a:spcAft>
              <a:buNone/>
            </a:pPr>
            <a:r>
              <a:rPr lang="en">
                <a:solidFill>
                  <a:schemeClr val="dk1"/>
                </a:solidFill>
                <a:latin typeface="Hepta Slab Medium"/>
                <a:ea typeface="Hepta Slab Medium"/>
                <a:cs typeface="Hepta Slab Medium"/>
                <a:sym typeface="Hepta Slab Medium"/>
              </a:rPr>
              <a:t>Dataset Collection</a:t>
            </a:r>
            <a:endParaRPr>
              <a:solidFill>
                <a:schemeClr val="dk1"/>
              </a:solidFill>
              <a:latin typeface="Hepta Slab Medium"/>
              <a:ea typeface="Hepta Slab Medium"/>
              <a:cs typeface="Hepta Slab Medium"/>
              <a:sym typeface="Hepta Slab Medium"/>
            </a:endParaRPr>
          </a:p>
        </p:txBody>
      </p:sp>
      <p:sp>
        <p:nvSpPr>
          <p:cNvPr id="450" name="Google Shape;450;p6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5"/>
          <p:cNvSpPr txBox="1">
            <a:spLocks noGrp="1"/>
          </p:cNvSpPr>
          <p:nvPr>
            <p:ph type="subTitle" idx="2"/>
          </p:nvPr>
        </p:nvSpPr>
        <p:spPr>
          <a:xfrm>
            <a:off x="315925" y="429025"/>
            <a:ext cx="3405900" cy="5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SCENARIO WALKTHROUGH</a:t>
            </a:r>
            <a:endParaRPr/>
          </a:p>
        </p:txBody>
      </p:sp>
      <p:sp>
        <p:nvSpPr>
          <p:cNvPr id="456" name="Google Shape;456;p6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457" name="Google Shape;457;p65"/>
          <p:cNvPicPr preferRelativeResize="0"/>
          <p:nvPr/>
        </p:nvPicPr>
        <p:blipFill>
          <a:blip r:embed="rId3">
            <a:alphaModFix/>
          </a:blip>
          <a:stretch>
            <a:fillRect/>
          </a:stretch>
        </p:blipFill>
        <p:spPr>
          <a:xfrm>
            <a:off x="433450" y="897325"/>
            <a:ext cx="2325676" cy="1550725"/>
          </a:xfrm>
          <a:prstGeom prst="rect">
            <a:avLst/>
          </a:prstGeom>
          <a:noFill/>
          <a:ln>
            <a:noFill/>
          </a:ln>
        </p:spPr>
      </p:pic>
      <p:pic>
        <p:nvPicPr>
          <p:cNvPr id="458" name="Google Shape;458;p65"/>
          <p:cNvPicPr preferRelativeResize="0"/>
          <p:nvPr/>
        </p:nvPicPr>
        <p:blipFill>
          <a:blip r:embed="rId4">
            <a:alphaModFix/>
          </a:blip>
          <a:stretch>
            <a:fillRect/>
          </a:stretch>
        </p:blipFill>
        <p:spPr>
          <a:xfrm>
            <a:off x="3400375" y="857700"/>
            <a:ext cx="2325676" cy="1629975"/>
          </a:xfrm>
          <a:prstGeom prst="rect">
            <a:avLst/>
          </a:prstGeom>
          <a:noFill/>
          <a:ln>
            <a:noFill/>
          </a:ln>
        </p:spPr>
      </p:pic>
      <p:pic>
        <p:nvPicPr>
          <p:cNvPr id="459" name="Google Shape;459;p65"/>
          <p:cNvPicPr preferRelativeResize="0"/>
          <p:nvPr/>
        </p:nvPicPr>
        <p:blipFill>
          <a:blip r:embed="rId5">
            <a:alphaModFix/>
          </a:blip>
          <a:stretch>
            <a:fillRect/>
          </a:stretch>
        </p:blipFill>
        <p:spPr>
          <a:xfrm>
            <a:off x="6367300" y="857700"/>
            <a:ext cx="2291776" cy="1629975"/>
          </a:xfrm>
          <a:prstGeom prst="rect">
            <a:avLst/>
          </a:prstGeom>
          <a:noFill/>
          <a:ln>
            <a:noFill/>
          </a:ln>
        </p:spPr>
      </p:pic>
      <p:pic>
        <p:nvPicPr>
          <p:cNvPr id="460" name="Google Shape;460;p65"/>
          <p:cNvPicPr preferRelativeResize="0"/>
          <p:nvPr/>
        </p:nvPicPr>
        <p:blipFill>
          <a:blip r:embed="rId6">
            <a:alphaModFix/>
          </a:blip>
          <a:stretch>
            <a:fillRect/>
          </a:stretch>
        </p:blipFill>
        <p:spPr>
          <a:xfrm>
            <a:off x="433413" y="2916350"/>
            <a:ext cx="2291774" cy="1802700"/>
          </a:xfrm>
          <a:prstGeom prst="rect">
            <a:avLst/>
          </a:prstGeom>
          <a:noFill/>
          <a:ln>
            <a:noFill/>
          </a:ln>
        </p:spPr>
      </p:pic>
      <p:pic>
        <p:nvPicPr>
          <p:cNvPr id="461" name="Google Shape;461;p65"/>
          <p:cNvPicPr preferRelativeResize="0"/>
          <p:nvPr/>
        </p:nvPicPr>
        <p:blipFill>
          <a:blip r:embed="rId7">
            <a:alphaModFix/>
          </a:blip>
          <a:stretch>
            <a:fillRect/>
          </a:stretch>
        </p:blipFill>
        <p:spPr>
          <a:xfrm>
            <a:off x="3409163" y="2916350"/>
            <a:ext cx="2325676" cy="1802700"/>
          </a:xfrm>
          <a:prstGeom prst="rect">
            <a:avLst/>
          </a:prstGeom>
          <a:noFill/>
          <a:ln>
            <a:noFill/>
          </a:ln>
        </p:spPr>
      </p:pic>
      <p:pic>
        <p:nvPicPr>
          <p:cNvPr id="462" name="Google Shape;462;p65"/>
          <p:cNvPicPr preferRelativeResize="0"/>
          <p:nvPr/>
        </p:nvPicPr>
        <p:blipFill>
          <a:blip r:embed="rId8">
            <a:alphaModFix/>
          </a:blip>
          <a:stretch>
            <a:fillRect/>
          </a:stretch>
        </p:blipFill>
        <p:spPr>
          <a:xfrm>
            <a:off x="6367300" y="2916350"/>
            <a:ext cx="2291700" cy="1802700"/>
          </a:xfrm>
          <a:prstGeom prst="rect">
            <a:avLst/>
          </a:prstGeom>
          <a:noFill/>
          <a:ln>
            <a:noFill/>
          </a:ln>
        </p:spPr>
      </p:pic>
      <p:sp>
        <p:nvSpPr>
          <p:cNvPr id="463" name="Google Shape;463;p65"/>
          <p:cNvSpPr txBox="1"/>
          <p:nvPr/>
        </p:nvSpPr>
        <p:spPr>
          <a:xfrm>
            <a:off x="433450" y="2487675"/>
            <a:ext cx="1294800" cy="10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solidFill>
                  <a:srgbClr val="AC6600"/>
                </a:solidFill>
                <a:latin typeface="Barlow Medium"/>
                <a:ea typeface="Barlow Medium"/>
                <a:cs typeface="Barlow Medium"/>
                <a:sym typeface="Barlow Medium"/>
              </a:rPr>
              <a:t>Scene 0</a:t>
            </a:r>
            <a:endParaRPr sz="700">
              <a:solidFill>
                <a:srgbClr val="AC6600"/>
              </a:solidFill>
              <a:latin typeface="Barlow Medium"/>
              <a:ea typeface="Barlow Medium"/>
              <a:cs typeface="Barlow Medium"/>
              <a:sym typeface="Barlow Medium"/>
            </a:endParaRPr>
          </a:p>
        </p:txBody>
      </p:sp>
      <p:sp>
        <p:nvSpPr>
          <p:cNvPr id="464" name="Google Shape;464;p65"/>
          <p:cNvSpPr txBox="1"/>
          <p:nvPr/>
        </p:nvSpPr>
        <p:spPr>
          <a:xfrm>
            <a:off x="433450" y="2587725"/>
            <a:ext cx="2291700" cy="2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700">
                <a:latin typeface="Barlow Medium"/>
                <a:ea typeface="Barlow Medium"/>
                <a:cs typeface="Barlow Medium"/>
                <a:sym typeface="Barlow Medium"/>
              </a:rPr>
              <a:t>Car is moving on straight road and pedestrian is detected</a:t>
            </a:r>
            <a:endParaRPr sz="700">
              <a:latin typeface="Barlow Medium"/>
              <a:ea typeface="Barlow Medium"/>
              <a:cs typeface="Barlow Medium"/>
              <a:sym typeface="Barlow Medium"/>
            </a:endParaRPr>
          </a:p>
          <a:p>
            <a:pPr marL="0" lvl="0" indent="0" algn="l" rtl="0">
              <a:spcBef>
                <a:spcPts val="0"/>
              </a:spcBef>
              <a:spcAft>
                <a:spcPts val="0"/>
              </a:spcAft>
              <a:buClr>
                <a:schemeClr val="lt1"/>
              </a:buClr>
              <a:buSzPts val="1100"/>
              <a:buFont typeface="Arial"/>
              <a:buNone/>
            </a:pP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p:txBody>
      </p:sp>
      <p:sp>
        <p:nvSpPr>
          <p:cNvPr id="465" name="Google Shape;465;p65"/>
          <p:cNvSpPr txBox="1"/>
          <p:nvPr/>
        </p:nvSpPr>
        <p:spPr>
          <a:xfrm>
            <a:off x="3400375" y="2537700"/>
            <a:ext cx="1294800" cy="10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solidFill>
                  <a:srgbClr val="AC6600"/>
                </a:solidFill>
                <a:latin typeface="Barlow Medium"/>
                <a:ea typeface="Barlow Medium"/>
                <a:cs typeface="Barlow Medium"/>
                <a:sym typeface="Barlow Medium"/>
              </a:rPr>
              <a:t>Scene 1</a:t>
            </a:r>
            <a:endParaRPr sz="700">
              <a:solidFill>
                <a:srgbClr val="AC6600"/>
              </a:solidFill>
              <a:latin typeface="Barlow Medium"/>
              <a:ea typeface="Barlow Medium"/>
              <a:cs typeface="Barlow Medium"/>
              <a:sym typeface="Barlow Medium"/>
            </a:endParaRPr>
          </a:p>
        </p:txBody>
      </p:sp>
      <p:sp>
        <p:nvSpPr>
          <p:cNvPr id="466" name="Google Shape;466;p65"/>
          <p:cNvSpPr txBox="1"/>
          <p:nvPr/>
        </p:nvSpPr>
        <p:spPr>
          <a:xfrm>
            <a:off x="3400375" y="2637750"/>
            <a:ext cx="2291700" cy="2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latin typeface="Barlow Medium"/>
                <a:ea typeface="Barlow Medium"/>
                <a:cs typeface="Barlow Medium"/>
                <a:sym typeface="Barlow Medium"/>
              </a:rPr>
              <a:t>Pedestrian Detection in low light/fog</a:t>
            </a: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p:txBody>
      </p:sp>
      <p:sp>
        <p:nvSpPr>
          <p:cNvPr id="467" name="Google Shape;467;p65"/>
          <p:cNvSpPr txBox="1"/>
          <p:nvPr/>
        </p:nvSpPr>
        <p:spPr>
          <a:xfrm>
            <a:off x="6367300" y="2537700"/>
            <a:ext cx="1294800" cy="10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solidFill>
                  <a:srgbClr val="AC6600"/>
                </a:solidFill>
                <a:latin typeface="Barlow Medium"/>
                <a:ea typeface="Barlow Medium"/>
                <a:cs typeface="Barlow Medium"/>
                <a:sym typeface="Barlow Medium"/>
              </a:rPr>
              <a:t>Scene 2</a:t>
            </a:r>
            <a:endParaRPr sz="700">
              <a:solidFill>
                <a:srgbClr val="AC6600"/>
              </a:solidFill>
              <a:latin typeface="Barlow Medium"/>
              <a:ea typeface="Barlow Medium"/>
              <a:cs typeface="Barlow Medium"/>
              <a:sym typeface="Barlow Medium"/>
            </a:endParaRPr>
          </a:p>
        </p:txBody>
      </p:sp>
      <p:sp>
        <p:nvSpPr>
          <p:cNvPr id="468" name="Google Shape;468;p65"/>
          <p:cNvSpPr txBox="1"/>
          <p:nvPr/>
        </p:nvSpPr>
        <p:spPr>
          <a:xfrm>
            <a:off x="6367300" y="2637750"/>
            <a:ext cx="2291700" cy="2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latin typeface="Barlow Medium"/>
                <a:ea typeface="Barlow Medium"/>
                <a:cs typeface="Barlow Medium"/>
                <a:sym typeface="Barlow Medium"/>
              </a:rPr>
              <a:t>Pedestrians occluded behind another car, who make a sudden appearance</a:t>
            </a: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p:txBody>
      </p:sp>
      <p:sp>
        <p:nvSpPr>
          <p:cNvPr id="469" name="Google Shape;469;p65"/>
          <p:cNvSpPr txBox="1"/>
          <p:nvPr/>
        </p:nvSpPr>
        <p:spPr>
          <a:xfrm>
            <a:off x="433450" y="4763300"/>
            <a:ext cx="1294800" cy="10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solidFill>
                  <a:srgbClr val="AC6600"/>
                </a:solidFill>
                <a:latin typeface="Barlow Medium"/>
                <a:ea typeface="Barlow Medium"/>
                <a:cs typeface="Barlow Medium"/>
                <a:sym typeface="Barlow Medium"/>
              </a:rPr>
              <a:t>Scene 3</a:t>
            </a:r>
            <a:endParaRPr sz="700">
              <a:solidFill>
                <a:srgbClr val="AC6600"/>
              </a:solidFill>
              <a:latin typeface="Barlow Medium"/>
              <a:ea typeface="Barlow Medium"/>
              <a:cs typeface="Barlow Medium"/>
              <a:sym typeface="Barlow Medium"/>
            </a:endParaRPr>
          </a:p>
        </p:txBody>
      </p:sp>
      <p:sp>
        <p:nvSpPr>
          <p:cNvPr id="470" name="Google Shape;470;p65"/>
          <p:cNvSpPr txBox="1"/>
          <p:nvPr/>
        </p:nvSpPr>
        <p:spPr>
          <a:xfrm>
            <a:off x="433450" y="4863350"/>
            <a:ext cx="2291700" cy="2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latin typeface="Barlow Medium"/>
                <a:ea typeface="Barlow Medium"/>
                <a:cs typeface="Barlow Medium"/>
                <a:sym typeface="Barlow Medium"/>
              </a:rPr>
              <a:t>Pedestrians that are visible, get occluded and then become visible again</a:t>
            </a: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p:txBody>
      </p:sp>
      <p:sp>
        <p:nvSpPr>
          <p:cNvPr id="471" name="Google Shape;471;p65"/>
          <p:cNvSpPr txBox="1"/>
          <p:nvPr/>
        </p:nvSpPr>
        <p:spPr>
          <a:xfrm>
            <a:off x="3417363" y="4774450"/>
            <a:ext cx="1294800" cy="10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solidFill>
                  <a:srgbClr val="AC6600"/>
                </a:solidFill>
                <a:latin typeface="Barlow Medium"/>
                <a:ea typeface="Barlow Medium"/>
                <a:cs typeface="Barlow Medium"/>
                <a:sym typeface="Barlow Medium"/>
              </a:rPr>
              <a:t>Scene 4</a:t>
            </a:r>
            <a:endParaRPr sz="700">
              <a:solidFill>
                <a:srgbClr val="AC6600"/>
              </a:solidFill>
              <a:latin typeface="Barlow Medium"/>
              <a:ea typeface="Barlow Medium"/>
              <a:cs typeface="Barlow Medium"/>
              <a:sym typeface="Barlow Medium"/>
            </a:endParaRPr>
          </a:p>
        </p:txBody>
      </p:sp>
      <p:sp>
        <p:nvSpPr>
          <p:cNvPr id="472" name="Google Shape;472;p65"/>
          <p:cNvSpPr txBox="1"/>
          <p:nvPr/>
        </p:nvSpPr>
        <p:spPr>
          <a:xfrm>
            <a:off x="3417363" y="4874500"/>
            <a:ext cx="2291700" cy="2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latin typeface="Barlow Medium"/>
                <a:ea typeface="Barlow Medium"/>
                <a:cs typeface="Barlow Medium"/>
                <a:sym typeface="Barlow Medium"/>
              </a:rPr>
              <a:t>Right turn on green light where a pedestrian is crossing</a:t>
            </a: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p:txBody>
      </p:sp>
      <p:sp>
        <p:nvSpPr>
          <p:cNvPr id="473" name="Google Shape;473;p65"/>
          <p:cNvSpPr txBox="1"/>
          <p:nvPr/>
        </p:nvSpPr>
        <p:spPr>
          <a:xfrm>
            <a:off x="6367300" y="4774450"/>
            <a:ext cx="1294800" cy="10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solidFill>
                  <a:srgbClr val="AC6600"/>
                </a:solidFill>
                <a:latin typeface="Barlow Medium"/>
                <a:ea typeface="Barlow Medium"/>
                <a:cs typeface="Barlow Medium"/>
                <a:sym typeface="Barlow Medium"/>
              </a:rPr>
              <a:t>Scene 5</a:t>
            </a:r>
            <a:endParaRPr sz="700">
              <a:solidFill>
                <a:srgbClr val="AC6600"/>
              </a:solidFill>
              <a:latin typeface="Barlow Medium"/>
              <a:ea typeface="Barlow Medium"/>
              <a:cs typeface="Barlow Medium"/>
              <a:sym typeface="Barlow Medium"/>
            </a:endParaRPr>
          </a:p>
        </p:txBody>
      </p:sp>
      <p:sp>
        <p:nvSpPr>
          <p:cNvPr id="474" name="Google Shape;474;p65"/>
          <p:cNvSpPr txBox="1"/>
          <p:nvPr/>
        </p:nvSpPr>
        <p:spPr>
          <a:xfrm>
            <a:off x="6367300" y="4874500"/>
            <a:ext cx="2291700" cy="22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00">
                <a:latin typeface="Barlow Medium"/>
                <a:ea typeface="Barlow Medium"/>
                <a:cs typeface="Barlow Medium"/>
                <a:sym typeface="Barlow Medium"/>
              </a:rPr>
              <a:t>Pedestrian with strange object</a:t>
            </a: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a:p>
            <a:pPr marL="0" lvl="0" indent="0" algn="l" rtl="0">
              <a:spcBef>
                <a:spcPts val="0"/>
              </a:spcBef>
              <a:spcAft>
                <a:spcPts val="0"/>
              </a:spcAft>
              <a:buNone/>
            </a:pPr>
            <a:endParaRPr sz="700">
              <a:latin typeface="Barlow Medium"/>
              <a:ea typeface="Barlow Medium"/>
              <a:cs typeface="Barlow Medium"/>
              <a:sym typeface="Barlow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6"/>
          <p:cNvSpPr txBox="1">
            <a:spLocks noGrp="1"/>
          </p:cNvSpPr>
          <p:nvPr>
            <p:ph type="body" idx="1"/>
          </p:nvPr>
        </p:nvSpPr>
        <p:spPr>
          <a:xfrm>
            <a:off x="394900" y="878650"/>
            <a:ext cx="8174400" cy="36429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lt1"/>
              </a:buClr>
              <a:buSzPts val="1100"/>
              <a:buNone/>
            </a:pPr>
            <a:r>
              <a:rPr lang="en" sz="4000"/>
              <a:t>TIGHTEN YOUR SEAT BELTS</a:t>
            </a:r>
            <a:endParaRPr sz="4000"/>
          </a:p>
          <a:p>
            <a:pPr marL="0" lvl="0" indent="0" algn="ctr" rtl="0">
              <a:spcBef>
                <a:spcPts val="0"/>
              </a:spcBef>
              <a:spcAft>
                <a:spcPts val="0"/>
              </a:spcAft>
              <a:buClr>
                <a:schemeClr val="lt1"/>
              </a:buClr>
              <a:buSzPts val="1100"/>
              <a:buNone/>
            </a:pPr>
            <a:r>
              <a:rPr lang="en" sz="4000"/>
              <a:t>(VROOM VROOOOM . . .)</a:t>
            </a:r>
            <a:endParaRPr sz="4000"/>
          </a:p>
        </p:txBody>
      </p:sp>
      <p:sp>
        <p:nvSpPr>
          <p:cNvPr id="480" name="Google Shape;480;p66"/>
          <p:cNvSpPr txBox="1">
            <a:spLocks noGrp="1"/>
          </p:cNvSpPr>
          <p:nvPr>
            <p:ph type="subTitle" idx="2"/>
          </p:nvPr>
        </p:nvSpPr>
        <p:spPr>
          <a:xfrm>
            <a:off x="315927" y="429025"/>
            <a:ext cx="2403600" cy="5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DEMO</a:t>
            </a:r>
            <a:endParaRPr/>
          </a:p>
        </p:txBody>
      </p:sp>
      <p:sp>
        <p:nvSpPr>
          <p:cNvPr id="481" name="Google Shape;481;p6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7"/>
          <p:cNvSpPr txBox="1">
            <a:spLocks noGrp="1"/>
          </p:cNvSpPr>
          <p:nvPr>
            <p:ph type="subTitle" idx="1"/>
          </p:nvPr>
        </p:nvSpPr>
        <p:spPr>
          <a:xfrm>
            <a:off x="791150" y="522625"/>
            <a:ext cx="3918300" cy="75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Questions?</a:t>
            </a:r>
            <a:endParaRPr/>
          </a:p>
        </p:txBody>
      </p:sp>
      <p:sp>
        <p:nvSpPr>
          <p:cNvPr id="487" name="Google Shape;487;p6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768</Words>
  <Application>Microsoft Office PowerPoint</Application>
  <PresentationFormat>On-screen Show (16:9)</PresentationFormat>
  <Paragraphs>111</Paragraphs>
  <Slides>11</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Hepta Slab Medium</vt:lpstr>
      <vt:lpstr>Barlow Light</vt:lpstr>
      <vt:lpstr>Hepta Slab Light</vt:lpstr>
      <vt:lpstr>Barlow Medium</vt:lpstr>
      <vt:lpstr>Barlow ExtraLight</vt:lpstr>
      <vt:lpstr>Hepta Slab</vt:lpstr>
      <vt:lpstr>Barlow</vt:lpstr>
      <vt:lpstr>Simple Light</vt:lpstr>
      <vt:lpstr>Strategy Plan</vt:lpstr>
      <vt:lpstr>Automated Emergency Braking (AEB) on Pedestrian Detection  </vt:lpstr>
      <vt:lpstr>PowerPoint Presentation</vt:lpstr>
      <vt:lpstr>Focus on Enhancing Pedestrian Safety  </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Emergency Braking (AEB) on Pedestrian Detection  </dc:title>
  <cp:lastModifiedBy>Metri, Omkar</cp:lastModifiedBy>
  <cp:revision>3</cp:revision>
  <dcterms:modified xsi:type="dcterms:W3CDTF">2024-12-02T17:31:22Z</dcterms:modified>
</cp:coreProperties>
</file>